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81" r:id="rId5"/>
    <p:sldId id="275" r:id="rId6"/>
    <p:sldId id="276" r:id="rId7"/>
    <p:sldId id="277" r:id="rId8"/>
    <p:sldId id="287" r:id="rId9"/>
    <p:sldId id="278" r:id="rId10"/>
    <p:sldId id="279" r:id="rId11"/>
    <p:sldId id="280" r:id="rId12"/>
    <p:sldId id="282" r:id="rId13"/>
    <p:sldId id="283" r:id="rId14"/>
    <p:sldId id="284" r:id="rId15"/>
    <p:sldId id="288" r:id="rId16"/>
    <p:sldId id="292" r:id="rId17"/>
    <p:sldId id="293" r:id="rId18"/>
    <p:sldId id="294" r:id="rId19"/>
    <p:sldId id="295" r:id="rId20"/>
    <p:sldId id="289" r:id="rId21"/>
    <p:sldId id="296" r:id="rId22"/>
    <p:sldId id="286" r:id="rId23"/>
    <p:sldId id="290" r:id="rId24"/>
    <p:sldId id="291" r:id="rId25"/>
    <p:sldId id="285" r:id="rId26"/>
    <p:sldId id="297" r:id="rId27"/>
    <p:sldId id="298" r:id="rId28"/>
    <p:sldId id="300" r:id="rId29"/>
    <p:sldId id="299" r:id="rId30"/>
    <p:sldId id="303" r:id="rId31"/>
    <p:sldId id="304" r:id="rId32"/>
    <p:sldId id="30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EA584"/>
    <a:srgbClr val="E7E7E7"/>
    <a:srgbClr val="44546A"/>
    <a:srgbClr val="003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>
        <p:scale>
          <a:sx n="75" d="100"/>
          <a:sy n="75" d="100"/>
        </p:scale>
        <p:origin x="6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CA52E-AADA-4796-93A4-38F0F79F3ADF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41435-5CF1-4CE2-8FB9-39971FBD8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72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E9D81-E888-4152-ACD2-DAF99A37F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233194-72AB-47AD-9E3A-5B599111B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B7B4C-F915-4E70-8CB6-225CC6A7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7134A4-D2F6-488F-A722-F76DC528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C3C23C-E147-43D6-A727-2C2B56C8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F6C08-3F61-47DD-80DD-58215603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04A131-48A5-49E8-A2AA-BBACF7003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B375A0-F184-40E6-B3CB-761E6343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D2EEC-C1F1-4971-8890-DD8A479D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1C486-B80D-40A0-B2FF-22DC983F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11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A53456-230F-42E3-80B3-26042A14D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CDD2C0-36EE-45A4-88C8-D88F44652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720398-4178-480E-8C31-FC9C36593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8276CA-42F7-4016-B746-E0C4557E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D91E26-3DCC-4EC7-96FA-77869C8D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00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F2175-0A95-481E-96C6-C6DDBABB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FB1AB-1A54-43DF-912F-0189F793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9BD90-AA2D-44FB-B453-D1D6C775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0FC54-FA81-4CFC-AA13-E05026C6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60DD0C-6D25-422D-B798-84EE52C6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25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8AAD2-3CAB-4E21-A059-BD8DF354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1742C5-EBC4-40C7-8BF8-F8BA6DD75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C14CB8-2D7F-4B73-942F-F1146094E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22830-DADC-4193-A910-16A2027E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6EEAD5-A23A-4D16-B98A-5718C11B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7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46E57-3B47-4F58-93B2-BB22F333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29B6F-B406-402C-98D6-19E984F6A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16837B-619D-4C6D-A78A-B9AC9CA9F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BD653F-7B2F-4EAA-9F7F-62DFB336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0272E5-98DC-42FE-B2EE-8969FB2B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5EED1E-B61D-4CCF-8E35-2277F1B8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8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2E7F0-F9A0-4B7C-8AC0-3E113BCA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85F723-15EE-4517-B648-22C0DD5A4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A79134-2F44-4658-A1EA-D5E8ADBE1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605ADC-467C-43E9-A957-90A956DA3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27E1A7-66C4-4348-A39F-4BCD90D7E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F446AC-E54F-40E5-8980-F7937FC1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E3A29E-FE47-4002-B11C-DEEC4DB2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95AB54-2EFF-43A7-8A83-203E2315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54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C1DD-F2D7-48F2-BD59-581A582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4861A9-27E0-416F-B11D-3F55DEA5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A5D87-CE15-4D03-8D4E-09629AEE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225D15-6F2D-41DD-8DF6-81C50E7E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3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002C9A-FC34-45FF-B40B-93AC3B90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92A85B-D338-4A6B-8916-844C427C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BF3BB2-3FD3-4AB5-A85E-88883DD2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04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88AEA-A906-4C0E-8073-992ED878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598431-B51F-4033-81D2-F5E929CDE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799F90-5D8C-4D84-BB36-C36A72E12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6AC936-7093-4FAF-ADD9-B990FFE8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D28202-385B-4DF3-8522-67AA8EEF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0FFCFA-D663-4F42-ABFC-B7AF9C32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78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0ADA0-E87C-494E-A2A4-F91DFE62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0DF027-DFA9-4FB5-84A7-E3CF0098D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F09603-776B-4FD6-B047-1AE8FC2B7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FDCEED-FEC3-4C08-9EAB-EA904D478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7F9C0F-A928-4325-A162-E7310CD0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2E5D51-F942-4DC0-B054-18EE95E6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69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09724E-99EC-4BAB-A0FD-8EA2F04A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61D7A7-F9D1-41CB-B070-40878AD53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AA0C11-4B74-4583-B9B5-F792C24A8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F211-2880-4CC5-83F8-2730E4CA4929}" type="datetimeFigureOut">
              <a:rPr lang="zh-CN" altLang="en-US" smtClean="0"/>
              <a:t>2022/7/2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8A8F5-D250-4236-82C8-777FA61DD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75FFDE-DF5F-48D1-91B0-A44C43E9E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9B0E-B9B2-4F34-880F-83D2BE8AD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78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968633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2347585-6543-4CDA-8259-3FAB21E186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DEA584">
                  <a:alpha val="0"/>
                </a:srgbClr>
              </a:gs>
              <a:gs pos="100000">
                <a:srgbClr val="DEA584">
                  <a:alpha val="3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D86E820-F2CA-4462-9A66-6CC310595558}"/>
              </a:ext>
            </a:extLst>
          </p:cNvPr>
          <p:cNvSpPr txBox="1"/>
          <p:nvPr/>
        </p:nvSpPr>
        <p:spPr>
          <a:xfrm>
            <a:off x="954733" y="2058927"/>
            <a:ext cx="4398961" cy="1549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OSH </a:t>
            </a:r>
            <a:r>
              <a:rPr lang="zh-CN" altLang="en-US" sz="2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大作业结题汇报</a:t>
            </a:r>
            <a:endParaRPr lang="en-US" altLang="zh-CN" sz="24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endParaRPr lang="zh-CN" altLang="en-US" sz="6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02E82F7C-0A22-420F-A930-DD3976BEB9E0}"/>
              </a:ext>
            </a:extLst>
          </p:cNvPr>
          <p:cNvSpPr/>
          <p:nvPr/>
        </p:nvSpPr>
        <p:spPr>
          <a:xfrm>
            <a:off x="954733" y="3528755"/>
            <a:ext cx="2699659" cy="177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r>
              <a:rPr lang="zh-CN" altLang="en-US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黄瑞轩（</a:t>
            </a:r>
            <a:r>
              <a:rPr lang="en-US" altLang="zh-CN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PB20111686</a:t>
            </a:r>
            <a:r>
              <a:rPr lang="zh-CN" altLang="en-US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刘良宇（</a:t>
            </a:r>
            <a:r>
              <a:rPr lang="en-US" altLang="zh-CN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PB20000180</a:t>
            </a:r>
            <a:r>
              <a:rPr lang="zh-CN" altLang="en-US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叶升宇（</a:t>
            </a:r>
            <a:r>
              <a:rPr lang="en-US" altLang="zh-CN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PB20111701</a:t>
            </a:r>
            <a:r>
              <a:rPr lang="zh-CN" altLang="en-US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许坤钊（</a:t>
            </a:r>
            <a:r>
              <a:rPr lang="en-US" altLang="zh-CN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PB20111714</a:t>
            </a:r>
            <a:r>
              <a:rPr lang="zh-CN" altLang="en-US" sz="1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25E749-FE1B-41BA-B770-A8237C3FFAFE}"/>
              </a:ext>
            </a:extLst>
          </p:cNvPr>
          <p:cNvSpPr/>
          <p:nvPr/>
        </p:nvSpPr>
        <p:spPr>
          <a:xfrm>
            <a:off x="6248401" y="4888588"/>
            <a:ext cx="5268686" cy="735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rgbClr val="DEA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solidFill>
                  <a:srgbClr val="DEA584"/>
                </a:solidFill>
                <a:latin typeface="Consolas" panose="020B0609020204030204" pitchFamily="49" charset="0"/>
              </a:rPr>
              <a:t>Hardware</a:t>
            </a:r>
            <a:endParaRPr lang="zh-CN" altLang="en-US" sz="2800" b="1">
              <a:solidFill>
                <a:srgbClr val="DEA584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CB44F02-96E5-4710-9276-02229387EC07}"/>
              </a:ext>
            </a:extLst>
          </p:cNvPr>
          <p:cNvSpPr/>
          <p:nvPr/>
        </p:nvSpPr>
        <p:spPr>
          <a:xfrm>
            <a:off x="6248400" y="4307291"/>
            <a:ext cx="5268686" cy="449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DEA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DEA584"/>
                </a:solidFill>
                <a:latin typeface="Consolas" panose="020B0609020204030204" pitchFamily="49" charset="0"/>
              </a:rPr>
              <a:t>Rust SBI</a:t>
            </a:r>
            <a:endParaRPr lang="zh-CN" altLang="en-US" b="1">
              <a:solidFill>
                <a:srgbClr val="DEA584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CF80139D-CEE6-4E3F-AAA1-27FF1E562B3D}"/>
              </a:ext>
            </a:extLst>
          </p:cNvPr>
          <p:cNvSpPr/>
          <p:nvPr/>
        </p:nvSpPr>
        <p:spPr>
          <a:xfrm>
            <a:off x="6248401" y="1507094"/>
            <a:ext cx="1661885" cy="20901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rgbClr val="DEA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solidFill>
                  <a:srgbClr val="DEA584"/>
                </a:solidFill>
                <a:latin typeface="Consolas" panose="020B0609020204030204" pitchFamily="49" charset="0"/>
              </a:rPr>
              <a:t>APP</a:t>
            </a:r>
            <a:endParaRPr lang="zh-CN" altLang="en-US" sz="2800" b="1">
              <a:solidFill>
                <a:srgbClr val="DEA584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A14D9505-5A45-47DC-AA34-162E8F044AB9}"/>
              </a:ext>
            </a:extLst>
          </p:cNvPr>
          <p:cNvSpPr/>
          <p:nvPr/>
        </p:nvSpPr>
        <p:spPr>
          <a:xfrm>
            <a:off x="9855202" y="1507093"/>
            <a:ext cx="1661885" cy="20901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rgbClr val="DEA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DEA584"/>
                </a:solidFill>
                <a:latin typeface="Consolas" panose="020B0609020204030204" pitchFamily="49" charset="0"/>
              </a:rPr>
              <a:t>FS/IO……</a:t>
            </a:r>
            <a:endParaRPr lang="zh-CN" altLang="en-US" sz="2400" b="1">
              <a:solidFill>
                <a:srgbClr val="DEA584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7ECF047-23CC-4A5C-8B10-16DBD3DAC7B1}"/>
              </a:ext>
            </a:extLst>
          </p:cNvPr>
          <p:cNvSpPr/>
          <p:nvPr/>
        </p:nvSpPr>
        <p:spPr>
          <a:xfrm>
            <a:off x="8051801" y="1507093"/>
            <a:ext cx="1661885" cy="2090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DEA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solidFill>
                  <a:srgbClr val="DEA584"/>
                </a:solidFill>
                <a:latin typeface="Consolas" panose="020B0609020204030204" pitchFamily="49" charset="0"/>
              </a:rPr>
              <a:t>……</a:t>
            </a:r>
            <a:endParaRPr lang="zh-CN" altLang="en-US" sz="2800" b="1">
              <a:solidFill>
                <a:srgbClr val="DEA584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CADB725-9330-4891-8CD7-4C7BC27A4549}"/>
              </a:ext>
            </a:extLst>
          </p:cNvPr>
          <p:cNvSpPr/>
          <p:nvPr/>
        </p:nvSpPr>
        <p:spPr>
          <a:xfrm>
            <a:off x="-252527" y="0"/>
            <a:ext cx="107383" cy="685800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EA584"/>
              </a:solidFill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05D8614B-8A1F-4B7C-AB66-679DAC065679}"/>
              </a:ext>
            </a:extLst>
          </p:cNvPr>
          <p:cNvSpPr/>
          <p:nvPr/>
        </p:nvSpPr>
        <p:spPr>
          <a:xfrm>
            <a:off x="6248400" y="3726989"/>
            <a:ext cx="5268686" cy="449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rgbClr val="DEA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DEA584"/>
                </a:solidFill>
                <a:latin typeface="Consolas" panose="020B0609020204030204" pitchFamily="49" charset="0"/>
              </a:rPr>
              <a:t>Basic service</a:t>
            </a:r>
            <a:endParaRPr lang="zh-CN" altLang="en-US" b="1">
              <a:solidFill>
                <a:srgbClr val="DEA584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5276D593-4C41-4F84-9D60-BC116A773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83208" y="209838"/>
            <a:ext cx="1543050" cy="6543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C2392A-EB67-4E56-8217-A4ED2DFA7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23" y="1073979"/>
            <a:ext cx="8218120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5" grpId="0" animBg="1"/>
      <p:bldP spid="128" grpId="0" animBg="1"/>
      <p:bldP spid="129" grpId="0" animBg="1"/>
      <p:bldP spid="130" grpId="0" animBg="1"/>
      <p:bldP spid="1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背景和调研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E27AF3-FAAA-4C3F-9417-71308C027599}"/>
              </a:ext>
            </a:extLst>
          </p:cNvPr>
          <p:cNvSpPr txBox="1"/>
          <p:nvPr/>
        </p:nvSpPr>
        <p:spPr>
          <a:xfrm>
            <a:off x="4732864" y="1343590"/>
            <a:ext cx="4178907" cy="313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rCore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Rust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RISC-V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简单、清楚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宏内核架构方向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seL4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fastpath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3EFFB45D-E5D8-4426-8476-716A3379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3A93AA"/>
              </a:clrFrom>
              <a:clrTo>
                <a:srgbClr val="3A93A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7314"/>
            <a:ext cx="5128758" cy="476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FD24DD-9024-4170-8D2A-3B36C7D5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317" y="3998685"/>
            <a:ext cx="4080084" cy="207451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6F52A42-C12E-4A48-A334-12F89F69BA77}"/>
              </a:ext>
            </a:extLst>
          </p:cNvPr>
          <p:cNvSpPr txBox="1"/>
          <p:nvPr/>
        </p:nvSpPr>
        <p:spPr>
          <a:xfrm>
            <a:off x="7823200" y="1343590"/>
            <a:ext cx="4528457" cy="1797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L4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极简、高效、安全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地址空间、线程和调度、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IPC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“Endpoint”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5059C43E-E10C-4DF4-B327-A09E4D99D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2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背景和调研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6D570C-1357-4597-8BA5-9423F5950C71}"/>
              </a:ext>
            </a:extLst>
          </p:cNvPr>
          <p:cNvSpPr txBox="1"/>
          <p:nvPr/>
        </p:nvSpPr>
        <p:spPr>
          <a:xfrm>
            <a:off x="554664" y="2322382"/>
            <a:ext cx="3077031" cy="221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为什么选择 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Rust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高性能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可靠性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运行时检查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工具链比较高效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EF072C-BF6E-4513-A37E-0F2F70ECE1DD}"/>
              </a:ext>
            </a:extLst>
          </p:cNvPr>
          <p:cNvSpPr txBox="1"/>
          <p:nvPr/>
        </p:nvSpPr>
        <p:spPr>
          <a:xfrm>
            <a:off x="3445933" y="1777020"/>
            <a:ext cx="60960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项目代码工程师如是说：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A808A5-28A8-46A6-AE39-9C31B72BE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844" y="2480738"/>
            <a:ext cx="943024" cy="949374"/>
          </a:xfrm>
          <a:prstGeom prst="ellipse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17E81C3-2D6B-46C1-9055-2AA69946AA42}"/>
              </a:ext>
            </a:extLst>
          </p:cNvPr>
          <p:cNvSpPr txBox="1"/>
          <p:nvPr/>
        </p:nvSpPr>
        <p:spPr>
          <a:xfrm>
            <a:off x="3922688" y="3386229"/>
            <a:ext cx="13716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ysy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585F52-30F2-4C44-AAB5-E20AB858DD76}"/>
              </a:ext>
            </a:extLst>
          </p:cNvPr>
          <p:cNvSpPr txBox="1"/>
          <p:nvPr/>
        </p:nvSpPr>
        <p:spPr>
          <a:xfrm>
            <a:off x="5294288" y="272459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—— bug free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D937037-9842-486D-BB64-DB997A43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976" y="4335603"/>
            <a:ext cx="943024" cy="936841"/>
          </a:xfrm>
          <a:prstGeom prst="ellipse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053029F-D842-4D5A-BB79-F82C82F06303}"/>
              </a:ext>
            </a:extLst>
          </p:cNvPr>
          <p:cNvSpPr txBox="1"/>
          <p:nvPr/>
        </p:nvSpPr>
        <p:spPr>
          <a:xfrm>
            <a:off x="3905755" y="5304002"/>
            <a:ext cx="13716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lly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F24974-70E7-434D-81AE-47B143557475}"/>
              </a:ext>
            </a:extLst>
          </p:cNvPr>
          <p:cNvSpPr txBox="1"/>
          <p:nvPr/>
        </p:nvSpPr>
        <p:spPr>
          <a:xfrm>
            <a:off x="5294288" y="448099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——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有很好的组合式范式和类型系统，很现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代化的语言。</a:t>
            </a:r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095BFA5A-114D-4D8D-82D9-000CDD96D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5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9834791-C03A-43B3-A014-4474B5963904}"/>
              </a:ext>
            </a:extLst>
          </p:cNvPr>
          <p:cNvGrpSpPr/>
          <p:nvPr/>
        </p:nvGrpSpPr>
        <p:grpSpPr>
          <a:xfrm>
            <a:off x="586591" y="2311132"/>
            <a:ext cx="8426186" cy="1930936"/>
            <a:chOff x="3275405" y="3013865"/>
            <a:chExt cx="3557932" cy="81533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782DC973-A3AE-4474-8A85-E211605263AA}"/>
                </a:ext>
              </a:extLst>
            </p:cNvPr>
            <p:cNvGrpSpPr/>
            <p:nvPr/>
          </p:nvGrpSpPr>
          <p:grpSpPr>
            <a:xfrm>
              <a:off x="3275405" y="3013865"/>
              <a:ext cx="824155" cy="815332"/>
              <a:chOff x="3275405" y="1482166"/>
              <a:chExt cx="824155" cy="815332"/>
            </a:xfrm>
          </p:grpSpPr>
          <p:sp>
            <p:nvSpPr>
              <p:cNvPr id="96" name="半闭框 95">
                <a:extLst>
                  <a:ext uri="{FF2B5EF4-FFF2-40B4-BE49-F238E27FC236}">
                    <a16:creationId xmlns:a16="http://schemas.microsoft.com/office/drawing/2014/main" id="{5109955D-7613-4DB7-BA84-BCEF1C054594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6B805AD0-043A-48BD-826C-2E3BA7B97F8F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6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82DE32D-922F-4924-8949-37553ED9773C}"/>
                </a:ext>
              </a:extLst>
            </p:cNvPr>
            <p:cNvSpPr txBox="1"/>
            <p:nvPr/>
          </p:nvSpPr>
          <p:spPr>
            <a:xfrm>
              <a:off x="4255117" y="3197995"/>
              <a:ext cx="2578220" cy="50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设计细节</a:t>
              </a:r>
            </a:p>
          </p:txBody>
        </p:sp>
      </p:grpSp>
      <p:pic>
        <p:nvPicPr>
          <p:cNvPr id="8" name="图形 7">
            <a:extLst>
              <a:ext uri="{FF2B5EF4-FFF2-40B4-BE49-F238E27FC236}">
                <a16:creationId xmlns:a16="http://schemas.microsoft.com/office/drawing/2014/main" id="{C4B64963-283B-41B0-B7C3-FB3B5E843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5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854CFE-0C59-4679-B74C-37D607AAB29E}"/>
              </a:ext>
            </a:extLst>
          </p:cNvPr>
          <p:cNvSpPr txBox="1"/>
          <p:nvPr/>
        </p:nvSpPr>
        <p:spPr>
          <a:xfrm>
            <a:off x="589036" y="1379082"/>
            <a:ext cx="10366831" cy="396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上下文切换，开销问题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测量典型请求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响应序列所需的时间，以了解性能损失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Server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的地址空间重合，避免在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Server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之间进行数据交互的地址空间切换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在计算密集型场景下，禁用时间片轮转的滴答中断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Server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与 </a:t>
            </a:r>
            <a:r>
              <a: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Basic IPC 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底层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Basic IPC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 </a:t>
            </a:r>
            <a:r>
              <a:rPr lang="en-US" altLang="zh-CN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recv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send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系统调用，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Endpoint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设计模式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Basic IPC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和基于文件的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两套控制流，根据当前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FS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是否可用来实现灵活的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模式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提供一个缺省文件系统。当上位文件系统不存在时，这个文件系统生效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BC91B3-7C0A-46D3-B397-6CACC7D337C2}"/>
              </a:ext>
            </a:extLst>
          </p:cNvPr>
          <p:cNvSpPr txBox="1"/>
          <p:nvPr/>
        </p:nvSpPr>
        <p:spPr>
          <a:xfrm>
            <a:off x="307295" y="5763630"/>
            <a:ext cx="11562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参考文献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(1) 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Toward a True Microkernel Operating System, Retrieved 22 June 2015. (2) NileOS: A Distributed Asymmetric Core-Based Micro-Kernel for Big Data Processing, AHMAD EL-ROUBY, etc., The American University in Cairo, New Cairo 11835, Egypt.</a:t>
            </a:r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849ABDCE-2619-498C-BE8D-C038E4DCF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3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CE9C5F-A03D-4201-B601-8185E4596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06" y="1582052"/>
            <a:ext cx="8761774" cy="43431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F75FFD-E4D1-4408-983F-F5B3EE158A37}"/>
              </a:ext>
            </a:extLst>
          </p:cNvPr>
          <p:cNvSpPr txBox="1"/>
          <p:nvPr/>
        </p:nvSpPr>
        <p:spPr>
          <a:xfrm>
            <a:off x="4436533" y="6131497"/>
            <a:ext cx="775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介于底层硬件和内核之间，是我们内核的底层执行环境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F07D7F80-6751-45D2-B19D-123AA160E51B}"/>
              </a:ext>
            </a:extLst>
          </p:cNvPr>
          <p:cNvCxnSpPr/>
          <p:nvPr/>
        </p:nvCxnSpPr>
        <p:spPr>
          <a:xfrm rot="16200000" flipV="1">
            <a:off x="8707966" y="5035063"/>
            <a:ext cx="1507067" cy="685800"/>
          </a:xfrm>
          <a:prstGeom prst="bentConnector3">
            <a:avLst>
              <a:gd name="adj1" fmla="val 1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形 13">
            <a:extLst>
              <a:ext uri="{FF2B5EF4-FFF2-40B4-BE49-F238E27FC236}">
                <a16:creationId xmlns:a16="http://schemas.microsoft.com/office/drawing/2014/main" id="{651A7EB5-64A1-4909-BEFB-361BDBE31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E362EBAB-70D4-42E4-BE60-F0B2E150FEC6}"/>
              </a:ext>
            </a:extLst>
          </p:cNvPr>
          <p:cNvSpPr/>
          <p:nvPr/>
        </p:nvSpPr>
        <p:spPr>
          <a:xfrm>
            <a:off x="820042" y="-1072714"/>
            <a:ext cx="1187781" cy="804333"/>
          </a:xfrm>
          <a:prstGeom prst="downArrow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32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51A7EB5-64A1-4909-BEFB-361BDBE31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4E93FB43-D87C-4FEC-9278-05E5FA693AC9}"/>
              </a:ext>
            </a:extLst>
          </p:cNvPr>
          <p:cNvSpPr/>
          <p:nvPr/>
        </p:nvSpPr>
        <p:spPr>
          <a:xfrm>
            <a:off x="1725298" y="1295400"/>
            <a:ext cx="550333" cy="5444067"/>
          </a:xfrm>
          <a:prstGeom prst="downArrow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0B2B9CF0-9026-4F4D-8B65-93DDFC37C909}"/>
              </a:ext>
            </a:extLst>
          </p:cNvPr>
          <p:cNvSpPr/>
          <p:nvPr/>
        </p:nvSpPr>
        <p:spPr>
          <a:xfrm>
            <a:off x="284063" y="1998134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pPr algn="ctr"/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Bare-metal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59276B3-36FD-4C3B-BFDC-314A204F01E2}"/>
              </a:ext>
            </a:extLst>
          </p:cNvPr>
          <p:cNvSpPr txBox="1"/>
          <p:nvPr/>
        </p:nvSpPr>
        <p:spPr>
          <a:xfrm>
            <a:off x="4055531" y="2086581"/>
            <a:ext cx="7679267" cy="268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Bare-metal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指的是不依赖操作系统运行的可执行文件。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因为要写一个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Rust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微内核，我们第一步就需要写出能够在裸机上直接运行的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bare-metal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可执行文件。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逐渐为内核支持函数库的形态，基于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Rust SBI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完成输出及关机等。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完成基本的页表机制和任务调度模块。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: 剪去对角 17">
            <a:extLst>
              <a:ext uri="{FF2B5EF4-FFF2-40B4-BE49-F238E27FC236}">
                <a16:creationId xmlns:a16="http://schemas.microsoft.com/office/drawing/2014/main" id="{E4ADF7E2-13EF-4378-810B-92F3A761BB0C}"/>
              </a:ext>
            </a:extLst>
          </p:cNvPr>
          <p:cNvSpPr/>
          <p:nvPr/>
        </p:nvSpPr>
        <p:spPr>
          <a:xfrm>
            <a:off x="284062" y="7028476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进程调度和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IPC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205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51A7EB5-64A1-4909-BEFB-361BDBE31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4E93FB43-D87C-4FEC-9278-05E5FA693AC9}"/>
              </a:ext>
            </a:extLst>
          </p:cNvPr>
          <p:cNvSpPr/>
          <p:nvPr/>
        </p:nvSpPr>
        <p:spPr>
          <a:xfrm>
            <a:off x="1725298" y="1295400"/>
            <a:ext cx="550333" cy="5444067"/>
          </a:xfrm>
          <a:prstGeom prst="downArrow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0B2B9CF0-9026-4F4D-8B65-93DDFC37C909}"/>
              </a:ext>
            </a:extLst>
          </p:cNvPr>
          <p:cNvSpPr/>
          <p:nvPr/>
        </p:nvSpPr>
        <p:spPr>
          <a:xfrm>
            <a:off x="284063" y="1998134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pPr algn="ctr"/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Bare-metal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剪去对角 17">
            <a:extLst>
              <a:ext uri="{FF2B5EF4-FFF2-40B4-BE49-F238E27FC236}">
                <a16:creationId xmlns:a16="http://schemas.microsoft.com/office/drawing/2014/main" id="{E4ADF7E2-13EF-4378-810B-92F3A761BB0C}"/>
              </a:ext>
            </a:extLst>
          </p:cNvPr>
          <p:cNvSpPr/>
          <p:nvPr/>
        </p:nvSpPr>
        <p:spPr>
          <a:xfrm>
            <a:off x="284062" y="7028476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进程调度和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IPC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B97E8D-58AE-4A11-A0BC-3D0E6748F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757" y="1006391"/>
            <a:ext cx="4273110" cy="54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2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51A7EB5-64A1-4909-BEFB-361BDBE31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4E93FB43-D87C-4FEC-9278-05E5FA693AC9}"/>
              </a:ext>
            </a:extLst>
          </p:cNvPr>
          <p:cNvSpPr/>
          <p:nvPr/>
        </p:nvSpPr>
        <p:spPr>
          <a:xfrm>
            <a:off x="1725298" y="1295400"/>
            <a:ext cx="550333" cy="5444067"/>
          </a:xfrm>
          <a:prstGeom prst="downArrow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0B2B9CF0-9026-4F4D-8B65-93DDFC37C909}"/>
              </a:ext>
            </a:extLst>
          </p:cNvPr>
          <p:cNvSpPr/>
          <p:nvPr/>
        </p:nvSpPr>
        <p:spPr>
          <a:xfrm>
            <a:off x="284063" y="1998134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pPr algn="ctr"/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Bare-metal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剪去对角 17">
            <a:extLst>
              <a:ext uri="{FF2B5EF4-FFF2-40B4-BE49-F238E27FC236}">
                <a16:creationId xmlns:a16="http://schemas.microsoft.com/office/drawing/2014/main" id="{E4ADF7E2-13EF-4378-810B-92F3A761BB0C}"/>
              </a:ext>
            </a:extLst>
          </p:cNvPr>
          <p:cNvSpPr/>
          <p:nvPr/>
        </p:nvSpPr>
        <p:spPr>
          <a:xfrm>
            <a:off x="284062" y="7028476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进程调度和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IPC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C5432E-8A30-4667-8AA0-7EBDADA7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416" y="1646672"/>
            <a:ext cx="7638795" cy="41445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635408B-13E7-475D-B19B-9DE4C519F501}"/>
              </a:ext>
            </a:extLst>
          </p:cNvPr>
          <p:cNvSpPr txBox="1"/>
          <p:nvPr/>
        </p:nvSpPr>
        <p:spPr>
          <a:xfrm>
            <a:off x="4066744" y="5936764"/>
            <a:ext cx="775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Rust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b="1">
                <a:latin typeface="Consolas" panose="020B0609020204030204" pitchFamily="49" charset="0"/>
                <a:ea typeface="微软雅黑" panose="020B0503020204020204" pitchFamily="34" charset="-122"/>
              </a:rPr>
              <a:t>alloc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crate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51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51A7EB5-64A1-4909-BEFB-361BDBE31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4E93FB43-D87C-4FEC-9278-05E5FA693AC9}"/>
              </a:ext>
            </a:extLst>
          </p:cNvPr>
          <p:cNvSpPr/>
          <p:nvPr/>
        </p:nvSpPr>
        <p:spPr>
          <a:xfrm>
            <a:off x="1725298" y="1295400"/>
            <a:ext cx="550333" cy="5444067"/>
          </a:xfrm>
          <a:prstGeom prst="downArrow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0B2B9CF0-9026-4F4D-8B65-93DDFC37C909}"/>
              </a:ext>
            </a:extLst>
          </p:cNvPr>
          <p:cNvSpPr/>
          <p:nvPr/>
        </p:nvSpPr>
        <p:spPr>
          <a:xfrm>
            <a:off x="284063" y="1998134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pPr algn="ctr"/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Bare-metal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剪去对角 17">
            <a:extLst>
              <a:ext uri="{FF2B5EF4-FFF2-40B4-BE49-F238E27FC236}">
                <a16:creationId xmlns:a16="http://schemas.microsoft.com/office/drawing/2014/main" id="{E4ADF7E2-13EF-4378-810B-92F3A761BB0C}"/>
              </a:ext>
            </a:extLst>
          </p:cNvPr>
          <p:cNvSpPr/>
          <p:nvPr/>
        </p:nvSpPr>
        <p:spPr>
          <a:xfrm>
            <a:off x="284062" y="7028476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进程调度和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IPC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3DB3E0-6269-4C93-B23C-9EAD0BDC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34" y="1642533"/>
            <a:ext cx="7920103" cy="44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9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51A7EB5-64A1-4909-BEFB-361BDBE31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4E93FB43-D87C-4FEC-9278-05E5FA693AC9}"/>
              </a:ext>
            </a:extLst>
          </p:cNvPr>
          <p:cNvSpPr/>
          <p:nvPr/>
        </p:nvSpPr>
        <p:spPr>
          <a:xfrm>
            <a:off x="1725298" y="1295400"/>
            <a:ext cx="550333" cy="5444067"/>
          </a:xfrm>
          <a:prstGeom prst="downArrow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0B2B9CF0-9026-4F4D-8B65-93DDFC37C909}"/>
              </a:ext>
            </a:extLst>
          </p:cNvPr>
          <p:cNvSpPr/>
          <p:nvPr/>
        </p:nvSpPr>
        <p:spPr>
          <a:xfrm>
            <a:off x="284063" y="1998134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pPr algn="ctr"/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Bare-metal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剪去对角 17">
            <a:extLst>
              <a:ext uri="{FF2B5EF4-FFF2-40B4-BE49-F238E27FC236}">
                <a16:creationId xmlns:a16="http://schemas.microsoft.com/office/drawing/2014/main" id="{E4ADF7E2-13EF-4378-810B-92F3A761BB0C}"/>
              </a:ext>
            </a:extLst>
          </p:cNvPr>
          <p:cNvSpPr/>
          <p:nvPr/>
        </p:nvSpPr>
        <p:spPr>
          <a:xfrm>
            <a:off x="284062" y="7028476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进程调度和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IPC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07B133-9593-48CA-8416-0239D703F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99" y="1031752"/>
            <a:ext cx="5988358" cy="47944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1101AA6-DE82-4F88-A8C2-1B8D597B9C15}"/>
              </a:ext>
            </a:extLst>
          </p:cNvPr>
          <p:cNvSpPr txBox="1"/>
          <p:nvPr/>
        </p:nvSpPr>
        <p:spPr>
          <a:xfrm>
            <a:off x="4066744" y="5936764"/>
            <a:ext cx="775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任务控制块 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TCB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240559-2AD1-45DC-A500-40FCB9E116B6}"/>
              </a:ext>
            </a:extLst>
          </p:cNvPr>
          <p:cNvSpPr/>
          <p:nvPr/>
        </p:nvSpPr>
        <p:spPr>
          <a:xfrm>
            <a:off x="6096000" y="1591733"/>
            <a:ext cx="1617133" cy="296319"/>
          </a:xfrm>
          <a:custGeom>
            <a:avLst/>
            <a:gdLst>
              <a:gd name="connsiteX0" fmla="*/ 0 w 1617133"/>
              <a:gd name="connsiteY0" fmla="*/ 0 h 296319"/>
              <a:gd name="connsiteX1" fmla="*/ 522873 w 1617133"/>
              <a:gd name="connsiteY1" fmla="*/ 0 h 296319"/>
              <a:gd name="connsiteX2" fmla="*/ 1061917 w 1617133"/>
              <a:gd name="connsiteY2" fmla="*/ 0 h 296319"/>
              <a:gd name="connsiteX3" fmla="*/ 1617133 w 1617133"/>
              <a:gd name="connsiteY3" fmla="*/ 0 h 296319"/>
              <a:gd name="connsiteX4" fmla="*/ 1617133 w 1617133"/>
              <a:gd name="connsiteY4" fmla="*/ 296319 h 296319"/>
              <a:gd name="connsiteX5" fmla="*/ 1061917 w 1617133"/>
              <a:gd name="connsiteY5" fmla="*/ 296319 h 296319"/>
              <a:gd name="connsiteX6" fmla="*/ 506702 w 1617133"/>
              <a:gd name="connsiteY6" fmla="*/ 296319 h 296319"/>
              <a:gd name="connsiteX7" fmla="*/ 0 w 1617133"/>
              <a:gd name="connsiteY7" fmla="*/ 296319 h 296319"/>
              <a:gd name="connsiteX8" fmla="*/ 0 w 1617133"/>
              <a:gd name="connsiteY8" fmla="*/ 0 h 29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133" h="296319" extrusionOk="0">
                <a:moveTo>
                  <a:pt x="0" y="0"/>
                </a:moveTo>
                <a:cubicBezTo>
                  <a:pt x="138753" y="-57736"/>
                  <a:pt x="299186" y="30171"/>
                  <a:pt x="522873" y="0"/>
                </a:cubicBezTo>
                <a:cubicBezTo>
                  <a:pt x="746560" y="-30171"/>
                  <a:pt x="865138" y="6658"/>
                  <a:pt x="1061917" y="0"/>
                </a:cubicBezTo>
                <a:cubicBezTo>
                  <a:pt x="1258696" y="-6658"/>
                  <a:pt x="1420388" y="5575"/>
                  <a:pt x="1617133" y="0"/>
                </a:cubicBezTo>
                <a:cubicBezTo>
                  <a:pt x="1643220" y="66841"/>
                  <a:pt x="1607415" y="157263"/>
                  <a:pt x="1617133" y="296319"/>
                </a:cubicBezTo>
                <a:cubicBezTo>
                  <a:pt x="1442458" y="337578"/>
                  <a:pt x="1253016" y="230975"/>
                  <a:pt x="1061917" y="296319"/>
                </a:cubicBezTo>
                <a:cubicBezTo>
                  <a:pt x="870818" y="361663"/>
                  <a:pt x="648177" y="290163"/>
                  <a:pt x="506702" y="296319"/>
                </a:cubicBezTo>
                <a:cubicBezTo>
                  <a:pt x="365228" y="302475"/>
                  <a:pt x="238182" y="283869"/>
                  <a:pt x="0" y="296319"/>
                </a:cubicBezTo>
                <a:cubicBezTo>
                  <a:pt x="-27689" y="222448"/>
                  <a:pt x="260" y="9208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50898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0DF92DC-5B12-4550-AA75-A6EE8B7B717F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7713133" y="1739893"/>
            <a:ext cx="855134" cy="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F3A5CBB-59D6-47DE-A02F-53EC970B0AF4}"/>
              </a:ext>
            </a:extLst>
          </p:cNvPr>
          <p:cNvSpPr txBox="1"/>
          <p:nvPr/>
        </p:nvSpPr>
        <p:spPr>
          <a:xfrm>
            <a:off x="8568267" y="15187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进程标识符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2D8551-0037-4F9E-95B8-2558820C2DE2}"/>
              </a:ext>
            </a:extLst>
          </p:cNvPr>
          <p:cNvSpPr/>
          <p:nvPr/>
        </p:nvSpPr>
        <p:spPr>
          <a:xfrm>
            <a:off x="6096000" y="1867428"/>
            <a:ext cx="2624667" cy="296319"/>
          </a:xfrm>
          <a:custGeom>
            <a:avLst/>
            <a:gdLst>
              <a:gd name="connsiteX0" fmla="*/ 0 w 2624667"/>
              <a:gd name="connsiteY0" fmla="*/ 0 h 296319"/>
              <a:gd name="connsiteX1" fmla="*/ 498687 w 2624667"/>
              <a:gd name="connsiteY1" fmla="*/ 0 h 296319"/>
              <a:gd name="connsiteX2" fmla="*/ 1023620 w 2624667"/>
              <a:gd name="connsiteY2" fmla="*/ 0 h 296319"/>
              <a:gd name="connsiteX3" fmla="*/ 1548554 w 2624667"/>
              <a:gd name="connsiteY3" fmla="*/ 0 h 296319"/>
              <a:gd name="connsiteX4" fmla="*/ 2125980 w 2624667"/>
              <a:gd name="connsiteY4" fmla="*/ 0 h 296319"/>
              <a:gd name="connsiteX5" fmla="*/ 2624667 w 2624667"/>
              <a:gd name="connsiteY5" fmla="*/ 0 h 296319"/>
              <a:gd name="connsiteX6" fmla="*/ 2624667 w 2624667"/>
              <a:gd name="connsiteY6" fmla="*/ 296319 h 296319"/>
              <a:gd name="connsiteX7" fmla="*/ 2152227 w 2624667"/>
              <a:gd name="connsiteY7" fmla="*/ 296319 h 296319"/>
              <a:gd name="connsiteX8" fmla="*/ 1574800 w 2624667"/>
              <a:gd name="connsiteY8" fmla="*/ 296319 h 296319"/>
              <a:gd name="connsiteX9" fmla="*/ 1128607 w 2624667"/>
              <a:gd name="connsiteY9" fmla="*/ 296319 h 296319"/>
              <a:gd name="connsiteX10" fmla="*/ 656167 w 2624667"/>
              <a:gd name="connsiteY10" fmla="*/ 296319 h 296319"/>
              <a:gd name="connsiteX11" fmla="*/ 0 w 2624667"/>
              <a:gd name="connsiteY11" fmla="*/ 296319 h 296319"/>
              <a:gd name="connsiteX12" fmla="*/ 0 w 2624667"/>
              <a:gd name="connsiteY12" fmla="*/ 0 h 29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4667" h="296319" extrusionOk="0">
                <a:moveTo>
                  <a:pt x="0" y="0"/>
                </a:moveTo>
                <a:cubicBezTo>
                  <a:pt x="105150" y="-38154"/>
                  <a:pt x="298066" y="42680"/>
                  <a:pt x="498687" y="0"/>
                </a:cubicBezTo>
                <a:cubicBezTo>
                  <a:pt x="699308" y="-42680"/>
                  <a:pt x="806332" y="32884"/>
                  <a:pt x="1023620" y="0"/>
                </a:cubicBezTo>
                <a:cubicBezTo>
                  <a:pt x="1240908" y="-32884"/>
                  <a:pt x="1416157" y="6626"/>
                  <a:pt x="1548554" y="0"/>
                </a:cubicBezTo>
                <a:cubicBezTo>
                  <a:pt x="1680951" y="-6626"/>
                  <a:pt x="1882500" y="36528"/>
                  <a:pt x="2125980" y="0"/>
                </a:cubicBezTo>
                <a:cubicBezTo>
                  <a:pt x="2369460" y="-36528"/>
                  <a:pt x="2404557" y="58725"/>
                  <a:pt x="2624667" y="0"/>
                </a:cubicBezTo>
                <a:cubicBezTo>
                  <a:pt x="2655315" y="91391"/>
                  <a:pt x="2604466" y="169146"/>
                  <a:pt x="2624667" y="296319"/>
                </a:cubicBezTo>
                <a:cubicBezTo>
                  <a:pt x="2464657" y="304371"/>
                  <a:pt x="2255407" y="284944"/>
                  <a:pt x="2152227" y="296319"/>
                </a:cubicBezTo>
                <a:cubicBezTo>
                  <a:pt x="2049047" y="307694"/>
                  <a:pt x="1713728" y="261723"/>
                  <a:pt x="1574800" y="296319"/>
                </a:cubicBezTo>
                <a:cubicBezTo>
                  <a:pt x="1435872" y="330915"/>
                  <a:pt x="1250703" y="274470"/>
                  <a:pt x="1128607" y="296319"/>
                </a:cubicBezTo>
                <a:cubicBezTo>
                  <a:pt x="1006511" y="318168"/>
                  <a:pt x="772328" y="286924"/>
                  <a:pt x="656167" y="296319"/>
                </a:cubicBezTo>
                <a:cubicBezTo>
                  <a:pt x="540006" y="305714"/>
                  <a:pt x="141326" y="226893"/>
                  <a:pt x="0" y="296319"/>
                </a:cubicBezTo>
                <a:cubicBezTo>
                  <a:pt x="-33036" y="214903"/>
                  <a:pt x="30317" y="10605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50898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ACF7EC-E72E-4BD0-B744-59A597FEEFA0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8720667" y="2015588"/>
            <a:ext cx="694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CB91CAE-6CB3-46FA-8798-305CC6B91ADE}"/>
              </a:ext>
            </a:extLst>
          </p:cNvPr>
          <p:cNvSpPr txBox="1"/>
          <p:nvPr/>
        </p:nvSpPr>
        <p:spPr>
          <a:xfrm>
            <a:off x="9403531" y="1813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内核栈</a:t>
            </a:r>
          </a:p>
        </p:txBody>
      </p:sp>
    </p:spTree>
    <p:extLst>
      <p:ext uri="{BB962C8B-B14F-4D97-AF65-F5344CB8AC3E}">
        <p14:creationId xmlns:p14="http://schemas.microsoft.com/office/powerpoint/2010/main" val="206281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0"/>
            <a:ext cx="2827867" cy="685800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614675" y="2828835"/>
            <a:ext cx="159851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D55E2B-42BE-4613-8AC5-C2B493E9B969}"/>
              </a:ext>
            </a:extLst>
          </p:cNvPr>
          <p:cNvGrpSpPr/>
          <p:nvPr/>
        </p:nvGrpSpPr>
        <p:grpSpPr>
          <a:xfrm>
            <a:off x="3835385" y="2320501"/>
            <a:ext cx="3306851" cy="815332"/>
            <a:chOff x="3275405" y="1834273"/>
            <a:chExt cx="3306851" cy="81533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6142324-EA4D-435B-BC3E-F0D5EDFCBF79}"/>
                </a:ext>
              </a:extLst>
            </p:cNvPr>
            <p:cNvGrpSpPr/>
            <p:nvPr/>
          </p:nvGrpSpPr>
          <p:grpSpPr>
            <a:xfrm>
              <a:off x="3275405" y="1834273"/>
              <a:ext cx="824155" cy="815332"/>
              <a:chOff x="3275405" y="1482166"/>
              <a:chExt cx="824155" cy="815332"/>
            </a:xfrm>
          </p:grpSpPr>
          <p:sp>
            <p:nvSpPr>
              <p:cNvPr id="7" name="半闭框 6">
                <a:extLst>
                  <a:ext uri="{FF2B5EF4-FFF2-40B4-BE49-F238E27FC236}">
                    <a16:creationId xmlns:a16="http://schemas.microsoft.com/office/drawing/2014/main" id="{21A91026-78D1-4F58-A325-FAB147EDEE78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B817782-8E3D-401E-B656-973E1F705947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2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96E6561-61A6-4E1B-8C69-CC570B558E8B}"/>
                </a:ext>
              </a:extLst>
            </p:cNvPr>
            <p:cNvSpPr txBox="1"/>
            <p:nvPr/>
          </p:nvSpPr>
          <p:spPr>
            <a:xfrm>
              <a:off x="4287292" y="1943004"/>
              <a:ext cx="2294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9834791-C03A-43B3-A014-4474B5963904}"/>
              </a:ext>
            </a:extLst>
          </p:cNvPr>
          <p:cNvGrpSpPr/>
          <p:nvPr/>
        </p:nvGrpSpPr>
        <p:grpSpPr>
          <a:xfrm>
            <a:off x="7537724" y="2344731"/>
            <a:ext cx="3590107" cy="815332"/>
            <a:chOff x="3275405" y="3013865"/>
            <a:chExt cx="3590107" cy="81533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782DC973-A3AE-4474-8A85-E211605263AA}"/>
                </a:ext>
              </a:extLst>
            </p:cNvPr>
            <p:cNvGrpSpPr/>
            <p:nvPr/>
          </p:nvGrpSpPr>
          <p:grpSpPr>
            <a:xfrm>
              <a:off x="3275405" y="3013865"/>
              <a:ext cx="824155" cy="815332"/>
              <a:chOff x="3275405" y="1482166"/>
              <a:chExt cx="824155" cy="815332"/>
            </a:xfrm>
          </p:grpSpPr>
          <p:sp>
            <p:nvSpPr>
              <p:cNvPr id="96" name="半闭框 95">
                <a:extLst>
                  <a:ext uri="{FF2B5EF4-FFF2-40B4-BE49-F238E27FC236}">
                    <a16:creationId xmlns:a16="http://schemas.microsoft.com/office/drawing/2014/main" id="{5109955D-7613-4DB7-BA84-BCEF1C054594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6B805AD0-043A-48BD-826C-2E3BA7B97F8F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2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82DE32D-922F-4924-8949-37553ED9773C}"/>
                </a:ext>
              </a:extLst>
            </p:cNvPr>
            <p:cNvSpPr txBox="1"/>
            <p:nvPr/>
          </p:nvSpPr>
          <p:spPr>
            <a:xfrm>
              <a:off x="4287292" y="3119975"/>
              <a:ext cx="2578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背景和调研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2BDF58F-467B-466C-80AC-03700FF9017D}"/>
              </a:ext>
            </a:extLst>
          </p:cNvPr>
          <p:cNvGrpSpPr/>
          <p:nvPr/>
        </p:nvGrpSpPr>
        <p:grpSpPr>
          <a:xfrm>
            <a:off x="3835385" y="3781930"/>
            <a:ext cx="3309482" cy="815332"/>
            <a:chOff x="3275405" y="4208395"/>
            <a:chExt cx="3309482" cy="815332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199043D4-10DC-45BD-AA5E-B57560A0BB49}"/>
                </a:ext>
              </a:extLst>
            </p:cNvPr>
            <p:cNvGrpSpPr/>
            <p:nvPr/>
          </p:nvGrpSpPr>
          <p:grpSpPr>
            <a:xfrm>
              <a:off x="3275405" y="4208395"/>
              <a:ext cx="824155" cy="815332"/>
              <a:chOff x="3275405" y="1482166"/>
              <a:chExt cx="824155" cy="815332"/>
            </a:xfrm>
          </p:grpSpPr>
          <p:sp>
            <p:nvSpPr>
              <p:cNvPr id="99" name="半闭框 98">
                <a:extLst>
                  <a:ext uri="{FF2B5EF4-FFF2-40B4-BE49-F238E27FC236}">
                    <a16:creationId xmlns:a16="http://schemas.microsoft.com/office/drawing/2014/main" id="{F56B9E3E-6344-47E5-94C9-382E48AF4878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FD6E50A-2990-4605-8EFB-141AA162A46F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32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9D7519D-CB8B-45B8-9C3D-31A03C613143}"/>
                </a:ext>
              </a:extLst>
            </p:cNvPr>
            <p:cNvSpPr txBox="1"/>
            <p:nvPr/>
          </p:nvSpPr>
          <p:spPr>
            <a:xfrm>
              <a:off x="4289923" y="4312983"/>
              <a:ext cx="2294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设计细节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5945D2E6-B252-4D0A-A1B0-E2A54F06054C}"/>
              </a:ext>
            </a:extLst>
          </p:cNvPr>
          <p:cNvGrpSpPr/>
          <p:nvPr/>
        </p:nvGrpSpPr>
        <p:grpSpPr>
          <a:xfrm>
            <a:off x="7537724" y="3781930"/>
            <a:ext cx="3309482" cy="815332"/>
            <a:chOff x="3275405" y="4208395"/>
            <a:chExt cx="3309482" cy="81533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583DDF7E-D84B-4393-9487-82972660228A}"/>
                </a:ext>
              </a:extLst>
            </p:cNvPr>
            <p:cNvGrpSpPr/>
            <p:nvPr/>
          </p:nvGrpSpPr>
          <p:grpSpPr>
            <a:xfrm>
              <a:off x="3275405" y="4208395"/>
              <a:ext cx="824155" cy="815332"/>
              <a:chOff x="3275405" y="1482166"/>
              <a:chExt cx="824155" cy="815332"/>
            </a:xfrm>
          </p:grpSpPr>
          <p:sp>
            <p:nvSpPr>
              <p:cNvPr id="112" name="半闭框 111">
                <a:extLst>
                  <a:ext uri="{FF2B5EF4-FFF2-40B4-BE49-F238E27FC236}">
                    <a16:creationId xmlns:a16="http://schemas.microsoft.com/office/drawing/2014/main" id="{CB2CCB89-8BEA-414F-846B-A39DC5E93C66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DA4D55F1-DA9B-419C-89DF-D78F865A8C7A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32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E44FC7CF-89E9-4898-9A06-01852C7D20DB}"/>
                </a:ext>
              </a:extLst>
            </p:cNvPr>
            <p:cNvSpPr txBox="1"/>
            <p:nvPr/>
          </p:nvSpPr>
          <p:spPr>
            <a:xfrm>
              <a:off x="4289923" y="4312983"/>
              <a:ext cx="2294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</a:p>
          </p:txBody>
        </p:sp>
      </p:grpSp>
      <p:pic>
        <p:nvPicPr>
          <p:cNvPr id="25" name="图形 24">
            <a:extLst>
              <a:ext uri="{FF2B5EF4-FFF2-40B4-BE49-F238E27FC236}">
                <a16:creationId xmlns:a16="http://schemas.microsoft.com/office/drawing/2014/main" id="{CCDC79F5-59CE-43CF-9E06-0A53E9651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6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51A7EB5-64A1-4909-BEFB-361BDBE31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4E93FB43-D87C-4FEC-9278-05E5FA693AC9}"/>
              </a:ext>
            </a:extLst>
          </p:cNvPr>
          <p:cNvSpPr/>
          <p:nvPr/>
        </p:nvSpPr>
        <p:spPr>
          <a:xfrm>
            <a:off x="1725298" y="1295400"/>
            <a:ext cx="550333" cy="5444067"/>
          </a:xfrm>
          <a:prstGeom prst="downArrow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0B2B9CF0-9026-4F4D-8B65-93DDFC37C909}"/>
              </a:ext>
            </a:extLst>
          </p:cNvPr>
          <p:cNvSpPr/>
          <p:nvPr/>
        </p:nvSpPr>
        <p:spPr>
          <a:xfrm>
            <a:off x="284063" y="1998134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进程调度和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IPC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40C7-C380-49C4-80BA-200A84BF1841}"/>
              </a:ext>
            </a:extLst>
          </p:cNvPr>
          <p:cNvSpPr txBox="1"/>
          <p:nvPr/>
        </p:nvSpPr>
        <p:spPr>
          <a:xfrm>
            <a:off x="4114798" y="2378808"/>
            <a:ext cx="7679267" cy="2649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我们自己的进程调度和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IPC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模块包括常规的进程管理，创建进程、销毁进程、进程等待。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进程调度相关的算法实现；进程间通信，上下文切换的实现。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需要参考或改写其他项目已有的设计（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seL4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rCore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: 剪去对角 7">
            <a:extLst>
              <a:ext uri="{FF2B5EF4-FFF2-40B4-BE49-F238E27FC236}">
                <a16:creationId xmlns:a16="http://schemas.microsoft.com/office/drawing/2014/main" id="{24C34165-20F4-4E9B-951A-2A0418986890}"/>
              </a:ext>
            </a:extLst>
          </p:cNvPr>
          <p:cNvSpPr/>
          <p:nvPr/>
        </p:nvSpPr>
        <p:spPr>
          <a:xfrm>
            <a:off x="284062" y="-1530521"/>
            <a:ext cx="3432801" cy="14562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pPr algn="ctr"/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Bare-metal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F5B1EB6A-C122-490C-9F83-3683B33F2BB5}"/>
              </a:ext>
            </a:extLst>
          </p:cNvPr>
          <p:cNvSpPr/>
          <p:nvPr/>
        </p:nvSpPr>
        <p:spPr>
          <a:xfrm>
            <a:off x="284061" y="7028476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信号量与多线程</a:t>
            </a:r>
          </a:p>
        </p:txBody>
      </p:sp>
    </p:spTree>
    <p:extLst>
      <p:ext uri="{BB962C8B-B14F-4D97-AF65-F5344CB8AC3E}">
        <p14:creationId xmlns:p14="http://schemas.microsoft.com/office/powerpoint/2010/main" val="8779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箭头: 下 43">
            <a:extLst>
              <a:ext uri="{FF2B5EF4-FFF2-40B4-BE49-F238E27FC236}">
                <a16:creationId xmlns:a16="http://schemas.microsoft.com/office/drawing/2014/main" id="{9F5AFDD4-D64C-440B-B4F0-3C2FCC6DA2D5}"/>
              </a:ext>
            </a:extLst>
          </p:cNvPr>
          <p:cNvSpPr/>
          <p:nvPr/>
        </p:nvSpPr>
        <p:spPr>
          <a:xfrm>
            <a:off x="1725298" y="1295400"/>
            <a:ext cx="550333" cy="5444067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9DF6F78-E636-4241-BD38-232F20807BB6}"/>
              </a:ext>
            </a:extLst>
          </p:cNvPr>
          <p:cNvSpPr txBox="1"/>
          <p:nvPr/>
        </p:nvSpPr>
        <p:spPr>
          <a:xfrm>
            <a:off x="9949815" y="232731"/>
            <a:ext cx="2056973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OSH </a:t>
            </a:r>
            <a:r>
              <a:rPr lang="zh-CN" altLang="en-US" sz="1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大作业结题汇报</a:t>
            </a:r>
            <a:endParaRPr lang="en-US" altLang="zh-CN" sz="1400" b="1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OS in Rust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: 剪去对角 45">
            <a:extLst>
              <a:ext uri="{FF2B5EF4-FFF2-40B4-BE49-F238E27FC236}">
                <a16:creationId xmlns:a16="http://schemas.microsoft.com/office/drawing/2014/main" id="{1D4C11D0-1B76-422C-AA12-782264095E7A}"/>
              </a:ext>
            </a:extLst>
          </p:cNvPr>
          <p:cNvSpPr/>
          <p:nvPr/>
        </p:nvSpPr>
        <p:spPr>
          <a:xfrm>
            <a:off x="284062" y="-1530521"/>
            <a:ext cx="3432801" cy="14562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pPr algn="ctr"/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Bare-metal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: 剪去对角 46">
            <a:extLst>
              <a:ext uri="{FF2B5EF4-FFF2-40B4-BE49-F238E27FC236}">
                <a16:creationId xmlns:a16="http://schemas.microsoft.com/office/drawing/2014/main" id="{F8AA29FD-AE13-4472-935D-F304C3CB2533}"/>
              </a:ext>
            </a:extLst>
          </p:cNvPr>
          <p:cNvSpPr/>
          <p:nvPr/>
        </p:nvSpPr>
        <p:spPr>
          <a:xfrm>
            <a:off x="284061" y="7028476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信号量与多线程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A86FFB-A250-4946-88CA-0BD3A074C9A5}"/>
              </a:ext>
            </a:extLst>
          </p:cNvPr>
          <p:cNvSpPr txBox="1"/>
          <p:nvPr/>
        </p:nvSpPr>
        <p:spPr>
          <a:xfrm>
            <a:off x="204337" y="421616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0587B134-A427-4C84-8767-2ECA9E6A08AA}"/>
              </a:ext>
            </a:extLst>
          </p:cNvPr>
          <p:cNvSpPr/>
          <p:nvPr/>
        </p:nvSpPr>
        <p:spPr>
          <a:xfrm>
            <a:off x="1725298" y="1295400"/>
            <a:ext cx="550333" cy="5444067"/>
          </a:xfrm>
          <a:prstGeom prst="downArrow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剪去对角 18">
            <a:extLst>
              <a:ext uri="{FF2B5EF4-FFF2-40B4-BE49-F238E27FC236}">
                <a16:creationId xmlns:a16="http://schemas.microsoft.com/office/drawing/2014/main" id="{6721D675-5830-4F4B-ACDD-436F5E7DCB58}"/>
              </a:ext>
            </a:extLst>
          </p:cNvPr>
          <p:cNvSpPr/>
          <p:nvPr/>
        </p:nvSpPr>
        <p:spPr>
          <a:xfrm>
            <a:off x="284063" y="1998134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进程调度和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IPC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809D8C-E26C-4566-B681-1CE14B9C1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585" y="1130382"/>
            <a:ext cx="7373379" cy="473286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E6506DE-A66B-4225-B516-F4DDCC4560AB}"/>
              </a:ext>
            </a:extLst>
          </p:cNvPr>
          <p:cNvSpPr txBox="1"/>
          <p:nvPr/>
        </p:nvSpPr>
        <p:spPr>
          <a:xfrm>
            <a:off x="4066744" y="5936764"/>
            <a:ext cx="775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调度部分核心的功能</a:t>
            </a:r>
          </a:p>
        </p:txBody>
      </p:sp>
    </p:spTree>
    <p:extLst>
      <p:ext uri="{BB962C8B-B14F-4D97-AF65-F5344CB8AC3E}">
        <p14:creationId xmlns:p14="http://schemas.microsoft.com/office/powerpoint/2010/main" val="19836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箭头: 下 43">
            <a:extLst>
              <a:ext uri="{FF2B5EF4-FFF2-40B4-BE49-F238E27FC236}">
                <a16:creationId xmlns:a16="http://schemas.microsoft.com/office/drawing/2014/main" id="{9F5AFDD4-D64C-440B-B4F0-3C2FCC6DA2D5}"/>
              </a:ext>
            </a:extLst>
          </p:cNvPr>
          <p:cNvSpPr/>
          <p:nvPr/>
        </p:nvSpPr>
        <p:spPr>
          <a:xfrm>
            <a:off x="1725298" y="1295400"/>
            <a:ext cx="550333" cy="5444067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剪去对角 44">
            <a:extLst>
              <a:ext uri="{FF2B5EF4-FFF2-40B4-BE49-F238E27FC236}">
                <a16:creationId xmlns:a16="http://schemas.microsoft.com/office/drawing/2014/main" id="{679B2406-0578-42D4-B239-8B37380EF1DE}"/>
              </a:ext>
            </a:extLst>
          </p:cNvPr>
          <p:cNvSpPr/>
          <p:nvPr/>
        </p:nvSpPr>
        <p:spPr>
          <a:xfrm>
            <a:off x="284063" y="1998134"/>
            <a:ext cx="3432801" cy="1182566"/>
          </a:xfrm>
          <a:prstGeom prst="snip2Diag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信号量与多线程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9DF6F78-E636-4241-BD38-232F20807BB6}"/>
              </a:ext>
            </a:extLst>
          </p:cNvPr>
          <p:cNvSpPr txBox="1"/>
          <p:nvPr/>
        </p:nvSpPr>
        <p:spPr>
          <a:xfrm>
            <a:off x="9949815" y="232731"/>
            <a:ext cx="2056973" cy="82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OSH </a:t>
            </a:r>
            <a:r>
              <a:rPr lang="zh-CN" altLang="en-US" sz="1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大作业结题汇报</a:t>
            </a:r>
            <a:endParaRPr lang="en-US" altLang="zh-CN" sz="1400" b="1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OS in Rust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C31F35-AE23-4EEE-BFD7-D9778F17B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1587" y="2046817"/>
            <a:ext cx="2028825" cy="32385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7868EA2-6B91-43B7-B20B-B01BC54FF004}"/>
              </a:ext>
            </a:extLst>
          </p:cNvPr>
          <p:cNvSpPr/>
          <p:nvPr/>
        </p:nvSpPr>
        <p:spPr>
          <a:xfrm>
            <a:off x="990600" y="1447800"/>
            <a:ext cx="3386667" cy="9398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 A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6AF6BC88-3C1A-4666-B7AE-74C49314BA74}"/>
              </a:ext>
            </a:extLst>
          </p:cNvPr>
          <p:cNvCxnSpPr>
            <a:stCxn id="7" idx="2"/>
            <a:endCxn id="6" idx="1"/>
          </p:cNvCxnSpPr>
          <p:nvPr/>
        </p:nvCxnSpPr>
        <p:spPr>
          <a:xfrm rot="16200000" flipH="1">
            <a:off x="3243527" y="1828006"/>
            <a:ext cx="1278467" cy="239765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D3CAA2A-DC36-4DAE-9AD7-95B8ECB3A3EC}"/>
              </a:ext>
            </a:extLst>
          </p:cNvPr>
          <p:cNvSpPr txBox="1"/>
          <p:nvPr/>
        </p:nvSpPr>
        <p:spPr>
          <a:xfrm>
            <a:off x="655109" y="3214052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Consolas" panose="020B0609020204030204" pitchFamily="49" charset="0"/>
              </a:rPr>
              <a:t>sys_send(msg, recv)</a:t>
            </a:r>
            <a:endParaRPr lang="zh-CN" altLang="en-US" b="1">
              <a:latin typeface="Consolas" panose="020B06090202040302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6528556-BAAA-4E1E-B134-5F995CFCFE1B}"/>
              </a:ext>
            </a:extLst>
          </p:cNvPr>
          <p:cNvSpPr/>
          <p:nvPr/>
        </p:nvSpPr>
        <p:spPr>
          <a:xfrm>
            <a:off x="7984067" y="4815417"/>
            <a:ext cx="3386667" cy="939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 A</a:t>
            </a:r>
            <a:endParaRPr lang="zh-CN" altLang="en-US" sz="2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F93A269F-8D12-496B-AB8E-FB255B40D639}"/>
              </a:ext>
            </a:extLst>
          </p:cNvPr>
          <p:cNvCxnSpPr>
            <a:cxnSpLocks/>
            <a:stCxn id="27" idx="0"/>
            <a:endCxn id="6" idx="3"/>
          </p:cNvCxnSpPr>
          <p:nvPr/>
        </p:nvCxnSpPr>
        <p:spPr>
          <a:xfrm rot="16200000" flipV="1">
            <a:off x="7819232" y="2957247"/>
            <a:ext cx="1149350" cy="256698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AB491BC-6743-42DB-9EDB-F0AA58D5E090}"/>
              </a:ext>
            </a:extLst>
          </p:cNvPr>
          <p:cNvSpPr txBox="1"/>
          <p:nvPr/>
        </p:nvSpPr>
        <p:spPr>
          <a:xfrm>
            <a:off x="8211572" y="3296734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Consolas" panose="020B0609020204030204" pitchFamily="49" charset="0"/>
              </a:rPr>
              <a:t>sys_recv(buff, recv)</a:t>
            </a:r>
            <a:endParaRPr lang="zh-CN" altLang="en-US" b="1">
              <a:latin typeface="Consolas" panose="020B0609020204030204" pitchFamily="49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7011985-0C85-4BE1-8F8A-713C621B4F71}"/>
              </a:ext>
            </a:extLst>
          </p:cNvPr>
          <p:cNvSpPr txBox="1"/>
          <p:nvPr/>
        </p:nvSpPr>
        <p:spPr>
          <a:xfrm>
            <a:off x="4927249" y="5649382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Consolas" panose="020B0609020204030204" pitchFamily="49" charset="0"/>
              </a:rPr>
              <a:t>kernel “Endpoint”</a:t>
            </a:r>
            <a:endParaRPr lang="zh-CN" altLang="en-US" b="1">
              <a:latin typeface="Consolas" panose="020B0609020204030204" pitchFamily="49" charset="0"/>
            </a:endParaRPr>
          </a:p>
        </p:txBody>
      </p:sp>
      <p:sp>
        <p:nvSpPr>
          <p:cNvPr id="46" name="矩形: 剪去对角 45">
            <a:extLst>
              <a:ext uri="{FF2B5EF4-FFF2-40B4-BE49-F238E27FC236}">
                <a16:creationId xmlns:a16="http://schemas.microsoft.com/office/drawing/2014/main" id="{1D4C11D0-1B76-422C-AA12-782264095E7A}"/>
              </a:ext>
            </a:extLst>
          </p:cNvPr>
          <p:cNvSpPr/>
          <p:nvPr/>
        </p:nvSpPr>
        <p:spPr>
          <a:xfrm>
            <a:off x="284062" y="-1530521"/>
            <a:ext cx="3432801" cy="14562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pPr algn="ctr"/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Bare-metal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: 剪去对角 46">
            <a:extLst>
              <a:ext uri="{FF2B5EF4-FFF2-40B4-BE49-F238E27FC236}">
                <a16:creationId xmlns:a16="http://schemas.microsoft.com/office/drawing/2014/main" id="{F8AA29FD-AE13-4472-935D-F304C3CB2533}"/>
              </a:ext>
            </a:extLst>
          </p:cNvPr>
          <p:cNvSpPr/>
          <p:nvPr/>
        </p:nvSpPr>
        <p:spPr>
          <a:xfrm>
            <a:off x="284061" y="7028476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信号量与多线程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A86FFB-A250-4946-88CA-0BD3A074C9A5}"/>
              </a:ext>
            </a:extLst>
          </p:cNvPr>
          <p:cNvSpPr txBox="1"/>
          <p:nvPr/>
        </p:nvSpPr>
        <p:spPr>
          <a:xfrm>
            <a:off x="204337" y="421616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E365860-7327-41C5-BAFF-D0B6AFFEC10D}"/>
              </a:ext>
            </a:extLst>
          </p:cNvPr>
          <p:cNvSpPr txBox="1"/>
          <p:nvPr/>
        </p:nvSpPr>
        <p:spPr>
          <a:xfrm>
            <a:off x="2275631" y="6127517"/>
            <a:ext cx="7755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IPC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模式图</a:t>
            </a:r>
          </a:p>
        </p:txBody>
      </p:sp>
    </p:spTree>
    <p:extLst>
      <p:ext uri="{BB962C8B-B14F-4D97-AF65-F5344CB8AC3E}">
        <p14:creationId xmlns:p14="http://schemas.microsoft.com/office/powerpoint/2010/main" val="3440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51A7EB5-64A1-4909-BEFB-361BDBE31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4E93FB43-D87C-4FEC-9278-05E5FA693AC9}"/>
              </a:ext>
            </a:extLst>
          </p:cNvPr>
          <p:cNvSpPr/>
          <p:nvPr/>
        </p:nvSpPr>
        <p:spPr>
          <a:xfrm>
            <a:off x="1725298" y="1295400"/>
            <a:ext cx="550333" cy="5444067"/>
          </a:xfrm>
          <a:prstGeom prst="downArrow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0B2B9CF0-9026-4F4D-8B65-93DDFC37C909}"/>
              </a:ext>
            </a:extLst>
          </p:cNvPr>
          <p:cNvSpPr/>
          <p:nvPr/>
        </p:nvSpPr>
        <p:spPr>
          <a:xfrm>
            <a:off x="284063" y="1998134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信号量与多线程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40C7-C380-49C4-80BA-200A84BF1841}"/>
              </a:ext>
            </a:extLst>
          </p:cNvPr>
          <p:cNvSpPr txBox="1"/>
          <p:nvPr/>
        </p:nvSpPr>
        <p:spPr>
          <a:xfrm>
            <a:off x="4114798" y="1998134"/>
            <a:ext cx="7679267" cy="155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实现信号量机制，以管理互斥资源和实现同步。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多线程不一定需要操作系统的支持，完全可以在用户态实现。我们在用户态构建一个多线程的的基本执行环境。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: 剪去对角 7">
            <a:extLst>
              <a:ext uri="{FF2B5EF4-FFF2-40B4-BE49-F238E27FC236}">
                <a16:creationId xmlns:a16="http://schemas.microsoft.com/office/drawing/2014/main" id="{24C34165-20F4-4E9B-951A-2A0418986890}"/>
              </a:ext>
            </a:extLst>
          </p:cNvPr>
          <p:cNvSpPr/>
          <p:nvPr/>
        </p:nvSpPr>
        <p:spPr>
          <a:xfrm>
            <a:off x="284062" y="-1530521"/>
            <a:ext cx="3432801" cy="14562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进程调度和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IPC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F5B1EB6A-C122-490C-9F83-3683B33F2BB5}"/>
              </a:ext>
            </a:extLst>
          </p:cNvPr>
          <p:cNvSpPr/>
          <p:nvPr/>
        </p:nvSpPr>
        <p:spPr>
          <a:xfrm>
            <a:off x="284061" y="7028476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其他服务模块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94BBA6-A952-4EC0-AA8B-E98DCB1BFA22}"/>
              </a:ext>
            </a:extLst>
          </p:cNvPr>
          <p:cNvSpPr txBox="1"/>
          <p:nvPr/>
        </p:nvSpPr>
        <p:spPr>
          <a:xfrm>
            <a:off x="3716862" y="3853800"/>
            <a:ext cx="8052204" cy="2249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sys_call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400">
                <a:latin typeface="Consolas" panose="020B0609020204030204" pitchFamily="49" charset="0"/>
                <a:ea typeface="微软雅黑" panose="020B0503020204020204" pitchFamily="34" charset="-122"/>
              </a:rPr>
              <a:t>lock_get, lock_set, lock_add, lock_release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用户态封装：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Consolas" panose="020B0609020204030204" pitchFamily="49" charset="0"/>
                <a:ea typeface="微软雅黑" panose="020B0503020204020204" pitchFamily="34" charset="-122"/>
              </a:rPr>
              <a:t>    lock_wait, lock_signal</a:t>
            </a:r>
            <a:endParaRPr lang="zh-CN" altLang="en-US" sz="240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40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651A7EB5-64A1-4909-BEFB-361BDBE31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4E93FB43-D87C-4FEC-9278-05E5FA693AC9}"/>
              </a:ext>
            </a:extLst>
          </p:cNvPr>
          <p:cNvSpPr/>
          <p:nvPr/>
        </p:nvSpPr>
        <p:spPr>
          <a:xfrm>
            <a:off x="1725298" y="1295400"/>
            <a:ext cx="550333" cy="5444067"/>
          </a:xfrm>
          <a:prstGeom prst="downArrow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0B2B9CF0-9026-4F4D-8B65-93DDFC37C909}"/>
              </a:ext>
            </a:extLst>
          </p:cNvPr>
          <p:cNvSpPr/>
          <p:nvPr/>
        </p:nvSpPr>
        <p:spPr>
          <a:xfrm>
            <a:off x="284063" y="1998134"/>
            <a:ext cx="3432801" cy="11825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其他服务模块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4940C7-C380-49C4-80BA-200A84BF1841}"/>
              </a:ext>
            </a:extLst>
          </p:cNvPr>
          <p:cNvSpPr txBox="1"/>
          <p:nvPr/>
        </p:nvSpPr>
        <p:spPr>
          <a:xfrm>
            <a:off x="4110342" y="2653403"/>
            <a:ext cx="7319658" cy="155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微内核设计，文件系统之类的服务都被隔离成模块。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rCore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框架提供的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easy-fs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文件系统作为微内核服务的示例。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: 剪去对角 7">
            <a:extLst>
              <a:ext uri="{FF2B5EF4-FFF2-40B4-BE49-F238E27FC236}">
                <a16:creationId xmlns:a16="http://schemas.microsoft.com/office/drawing/2014/main" id="{24C34165-20F4-4E9B-951A-2A0418986890}"/>
              </a:ext>
            </a:extLst>
          </p:cNvPr>
          <p:cNvSpPr/>
          <p:nvPr/>
        </p:nvSpPr>
        <p:spPr>
          <a:xfrm>
            <a:off x="284062" y="-1530521"/>
            <a:ext cx="3432801" cy="1456266"/>
          </a:xfrm>
          <a:prstGeom prst="snip2Diag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pPr algn="ctr"/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信号量与多线程</a:t>
            </a:r>
          </a:p>
        </p:txBody>
      </p:sp>
    </p:spTree>
    <p:extLst>
      <p:ext uri="{BB962C8B-B14F-4D97-AF65-F5344CB8AC3E}">
        <p14:creationId xmlns:p14="http://schemas.microsoft.com/office/powerpoint/2010/main" val="156903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手杖形 8">
            <a:extLst>
              <a:ext uri="{FF2B5EF4-FFF2-40B4-BE49-F238E27FC236}">
                <a16:creationId xmlns:a16="http://schemas.microsoft.com/office/drawing/2014/main" id="{A7138911-9D91-4515-B6A7-CA0562E72640}"/>
              </a:ext>
            </a:extLst>
          </p:cNvPr>
          <p:cNvSpPr/>
          <p:nvPr/>
        </p:nvSpPr>
        <p:spPr>
          <a:xfrm rot="5400000">
            <a:off x="4821879" y="-1888494"/>
            <a:ext cx="2548241" cy="11605653"/>
          </a:xfrm>
          <a:prstGeom prst="uturnArrow">
            <a:avLst>
              <a:gd name="adj1" fmla="val 7926"/>
              <a:gd name="adj2" fmla="val 11735"/>
              <a:gd name="adj3" fmla="val 27385"/>
              <a:gd name="adj4" fmla="val 43750"/>
              <a:gd name="adj5" fmla="val 10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半闭框 27">
            <a:extLst>
              <a:ext uri="{FF2B5EF4-FFF2-40B4-BE49-F238E27FC236}">
                <a16:creationId xmlns:a16="http://schemas.microsoft.com/office/drawing/2014/main" id="{557AC560-469F-4E15-9451-50AFCDBC674C}"/>
              </a:ext>
            </a:extLst>
          </p:cNvPr>
          <p:cNvSpPr/>
          <p:nvPr/>
        </p:nvSpPr>
        <p:spPr>
          <a:xfrm>
            <a:off x="1874239" y="2194873"/>
            <a:ext cx="2236510" cy="960347"/>
          </a:xfrm>
          <a:prstGeom prst="halfFrame">
            <a:avLst>
              <a:gd name="adj1" fmla="val 9748"/>
              <a:gd name="adj2" fmla="val 8805"/>
            </a:avLst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09E1E8-8A53-4DF2-A831-292329D18A06}"/>
              </a:ext>
            </a:extLst>
          </p:cNvPr>
          <p:cNvSpPr/>
          <p:nvPr/>
        </p:nvSpPr>
        <p:spPr>
          <a:xfrm>
            <a:off x="1938871" y="2280031"/>
            <a:ext cx="2236510" cy="9603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初始化内存管理、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trap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和中断控制功能</a:t>
            </a:r>
          </a:p>
        </p:txBody>
      </p:sp>
      <p:sp>
        <p:nvSpPr>
          <p:cNvPr id="31" name="半闭框 30">
            <a:extLst>
              <a:ext uri="{FF2B5EF4-FFF2-40B4-BE49-F238E27FC236}">
                <a16:creationId xmlns:a16="http://schemas.microsoft.com/office/drawing/2014/main" id="{32254717-77CF-4B5B-A623-899F9C15DFC2}"/>
              </a:ext>
            </a:extLst>
          </p:cNvPr>
          <p:cNvSpPr/>
          <p:nvPr/>
        </p:nvSpPr>
        <p:spPr>
          <a:xfrm>
            <a:off x="4987795" y="2194873"/>
            <a:ext cx="2236510" cy="960347"/>
          </a:xfrm>
          <a:prstGeom prst="halfFrame">
            <a:avLst>
              <a:gd name="adj1" fmla="val 9748"/>
              <a:gd name="adj2" fmla="val 8805"/>
            </a:avLst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AA370FD-E749-4C91-828C-1926BCE3E19B}"/>
              </a:ext>
            </a:extLst>
          </p:cNvPr>
          <p:cNvSpPr/>
          <p:nvPr/>
        </p:nvSpPr>
        <p:spPr>
          <a:xfrm>
            <a:off x="5052427" y="2280031"/>
            <a:ext cx="2236510" cy="9603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打开并设置时钟中断</a:t>
            </a:r>
          </a:p>
        </p:txBody>
      </p:sp>
      <p:sp>
        <p:nvSpPr>
          <p:cNvPr id="33" name="半闭框 32">
            <a:extLst>
              <a:ext uri="{FF2B5EF4-FFF2-40B4-BE49-F238E27FC236}">
                <a16:creationId xmlns:a16="http://schemas.microsoft.com/office/drawing/2014/main" id="{51BE576F-F13B-4294-861B-2B3185A4AED1}"/>
              </a:ext>
            </a:extLst>
          </p:cNvPr>
          <p:cNvSpPr/>
          <p:nvPr/>
        </p:nvSpPr>
        <p:spPr>
          <a:xfrm>
            <a:off x="8101351" y="2194873"/>
            <a:ext cx="2236510" cy="960347"/>
          </a:xfrm>
          <a:prstGeom prst="halfFrame">
            <a:avLst>
              <a:gd name="adj1" fmla="val 9748"/>
              <a:gd name="adj2" fmla="val 8805"/>
            </a:avLst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C36C0D0-910F-446A-8C66-CCAEF588911A}"/>
              </a:ext>
            </a:extLst>
          </p:cNvPr>
          <p:cNvSpPr/>
          <p:nvPr/>
        </p:nvSpPr>
        <p:spPr>
          <a:xfrm>
            <a:off x="8165982" y="2280031"/>
            <a:ext cx="2331821" cy="9603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initproc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FS</a:t>
            </a:r>
          </a:p>
        </p:txBody>
      </p:sp>
      <p:sp>
        <p:nvSpPr>
          <p:cNvPr id="37" name="半闭框 36">
            <a:extLst>
              <a:ext uri="{FF2B5EF4-FFF2-40B4-BE49-F238E27FC236}">
                <a16:creationId xmlns:a16="http://schemas.microsoft.com/office/drawing/2014/main" id="{D137BFEF-13BA-4B3F-B9DC-05E0E6252AA6}"/>
              </a:ext>
            </a:extLst>
          </p:cNvPr>
          <p:cNvSpPr/>
          <p:nvPr/>
        </p:nvSpPr>
        <p:spPr>
          <a:xfrm>
            <a:off x="6520263" y="4343702"/>
            <a:ext cx="2236510" cy="960347"/>
          </a:xfrm>
          <a:prstGeom prst="halfFrame">
            <a:avLst>
              <a:gd name="adj1" fmla="val 9748"/>
              <a:gd name="adj2" fmla="val 8805"/>
            </a:avLst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DFF706A-7CC4-430F-9D3C-0F36E26E0E8C}"/>
              </a:ext>
            </a:extLst>
          </p:cNvPr>
          <p:cNvSpPr/>
          <p:nvPr/>
        </p:nvSpPr>
        <p:spPr>
          <a:xfrm>
            <a:off x="6584895" y="4428860"/>
            <a:ext cx="2236510" cy="9603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前台运行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</a:p>
        </p:txBody>
      </p:sp>
      <p:sp>
        <p:nvSpPr>
          <p:cNvPr id="39" name="半闭框 38">
            <a:extLst>
              <a:ext uri="{FF2B5EF4-FFF2-40B4-BE49-F238E27FC236}">
                <a16:creationId xmlns:a16="http://schemas.microsoft.com/office/drawing/2014/main" id="{F3D89058-F971-47DE-AF2C-0C0A59C3F142}"/>
              </a:ext>
            </a:extLst>
          </p:cNvPr>
          <p:cNvSpPr/>
          <p:nvPr/>
        </p:nvSpPr>
        <p:spPr>
          <a:xfrm>
            <a:off x="3406706" y="4343702"/>
            <a:ext cx="2236510" cy="960347"/>
          </a:xfrm>
          <a:prstGeom prst="halfFrame">
            <a:avLst>
              <a:gd name="adj1" fmla="val 9748"/>
              <a:gd name="adj2" fmla="val 8805"/>
            </a:avLst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CF3323A-1AD7-4C0F-A7CD-E3BB11A632F8}"/>
              </a:ext>
            </a:extLst>
          </p:cNvPr>
          <p:cNvSpPr/>
          <p:nvPr/>
        </p:nvSpPr>
        <p:spPr>
          <a:xfrm>
            <a:off x="3471337" y="4428860"/>
            <a:ext cx="2202559" cy="9603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等待用户命令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072F7-5A14-4498-8932-72D800C2B943}"/>
              </a:ext>
            </a:extLst>
          </p:cNvPr>
          <p:cNvSpPr txBox="1"/>
          <p:nvPr/>
        </p:nvSpPr>
        <p:spPr>
          <a:xfrm>
            <a:off x="3767667" y="1539102"/>
            <a:ext cx="16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Kernel Mode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3AE775-743A-4747-AA96-BAC1F5562A85}"/>
              </a:ext>
            </a:extLst>
          </p:cNvPr>
          <p:cNvSpPr txBox="1"/>
          <p:nvPr/>
        </p:nvSpPr>
        <p:spPr>
          <a:xfrm>
            <a:off x="8603167" y="1541569"/>
            <a:ext cx="1457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User Mode</a:t>
            </a: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(Optional)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D1A483C-8F41-40CD-B672-E547D759FFAA}"/>
              </a:ext>
            </a:extLst>
          </p:cNvPr>
          <p:cNvSpPr txBox="1"/>
          <p:nvPr/>
        </p:nvSpPr>
        <p:spPr>
          <a:xfrm>
            <a:off x="5367274" y="5633793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User Mode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6590F5DA-C0E3-429F-A291-9EDA0B99B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AA670821-CEFE-48CB-8E27-D36D52FB87E2}"/>
              </a:ext>
            </a:extLst>
          </p:cNvPr>
          <p:cNvSpPr txBox="1"/>
          <p:nvPr/>
        </p:nvSpPr>
        <p:spPr>
          <a:xfrm>
            <a:off x="204337" y="421616"/>
            <a:ext cx="3095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设计细节 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4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9834791-C03A-43B3-A014-4474B5963904}"/>
              </a:ext>
            </a:extLst>
          </p:cNvPr>
          <p:cNvGrpSpPr/>
          <p:nvPr/>
        </p:nvGrpSpPr>
        <p:grpSpPr>
          <a:xfrm>
            <a:off x="586591" y="2311132"/>
            <a:ext cx="8426186" cy="1930936"/>
            <a:chOff x="3275405" y="3013865"/>
            <a:chExt cx="3557932" cy="81533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782DC973-A3AE-4474-8A85-E211605263AA}"/>
                </a:ext>
              </a:extLst>
            </p:cNvPr>
            <p:cNvGrpSpPr/>
            <p:nvPr/>
          </p:nvGrpSpPr>
          <p:grpSpPr>
            <a:xfrm>
              <a:off x="3275405" y="3013865"/>
              <a:ext cx="824155" cy="815332"/>
              <a:chOff x="3275405" y="1482166"/>
              <a:chExt cx="824155" cy="815332"/>
            </a:xfrm>
          </p:grpSpPr>
          <p:sp>
            <p:nvSpPr>
              <p:cNvPr id="96" name="半闭框 95">
                <a:extLst>
                  <a:ext uri="{FF2B5EF4-FFF2-40B4-BE49-F238E27FC236}">
                    <a16:creationId xmlns:a16="http://schemas.microsoft.com/office/drawing/2014/main" id="{5109955D-7613-4DB7-BA84-BCEF1C054594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6B805AD0-043A-48BD-826C-2E3BA7B97F8F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6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82DE32D-922F-4924-8949-37553ED9773C}"/>
                </a:ext>
              </a:extLst>
            </p:cNvPr>
            <p:cNvSpPr txBox="1"/>
            <p:nvPr/>
          </p:nvSpPr>
          <p:spPr>
            <a:xfrm>
              <a:off x="4255117" y="3197995"/>
              <a:ext cx="2578220" cy="50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</a:p>
          </p:txBody>
        </p:sp>
      </p:grpSp>
      <p:pic>
        <p:nvPicPr>
          <p:cNvPr id="8" name="图形 7">
            <a:extLst>
              <a:ext uri="{FF2B5EF4-FFF2-40B4-BE49-F238E27FC236}">
                <a16:creationId xmlns:a16="http://schemas.microsoft.com/office/drawing/2014/main" id="{C4B64963-283B-41B0-B7C3-FB3B5E843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399D7BE7-1732-42ED-9BAC-FD145C53F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1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9834791-C03A-43B3-A014-4474B5963904}"/>
              </a:ext>
            </a:extLst>
          </p:cNvPr>
          <p:cNvGrpSpPr/>
          <p:nvPr/>
        </p:nvGrpSpPr>
        <p:grpSpPr>
          <a:xfrm>
            <a:off x="586591" y="2311132"/>
            <a:ext cx="10733343" cy="1930936"/>
            <a:chOff x="3275405" y="3013865"/>
            <a:chExt cx="4532122" cy="81533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782DC973-A3AE-4474-8A85-E211605263AA}"/>
                </a:ext>
              </a:extLst>
            </p:cNvPr>
            <p:cNvGrpSpPr/>
            <p:nvPr/>
          </p:nvGrpSpPr>
          <p:grpSpPr>
            <a:xfrm>
              <a:off x="3275405" y="3013865"/>
              <a:ext cx="824155" cy="815332"/>
              <a:chOff x="3275405" y="1482166"/>
              <a:chExt cx="824155" cy="815332"/>
            </a:xfrm>
          </p:grpSpPr>
          <p:sp>
            <p:nvSpPr>
              <p:cNvPr id="96" name="半闭框 95">
                <a:extLst>
                  <a:ext uri="{FF2B5EF4-FFF2-40B4-BE49-F238E27FC236}">
                    <a16:creationId xmlns:a16="http://schemas.microsoft.com/office/drawing/2014/main" id="{5109955D-7613-4DB7-BA84-BCEF1C054594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6B805AD0-043A-48BD-826C-2E3BA7B97F8F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82DE32D-922F-4924-8949-37553ED9773C}"/>
                </a:ext>
              </a:extLst>
            </p:cNvPr>
            <p:cNvSpPr txBox="1"/>
            <p:nvPr/>
          </p:nvSpPr>
          <p:spPr>
            <a:xfrm>
              <a:off x="4255117" y="3197995"/>
              <a:ext cx="3552410" cy="50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</a:p>
          </p:txBody>
        </p:sp>
      </p:grpSp>
      <p:pic>
        <p:nvPicPr>
          <p:cNvPr id="8" name="图形 7">
            <a:extLst>
              <a:ext uri="{FF2B5EF4-FFF2-40B4-BE49-F238E27FC236}">
                <a16:creationId xmlns:a16="http://schemas.microsoft.com/office/drawing/2014/main" id="{C4B64963-283B-41B0-B7C3-FB3B5E843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5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6590F5DA-C0E3-429F-A291-9EDA0B99B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AA670821-CEFE-48CB-8E27-D36D52FB87E2}"/>
              </a:ext>
            </a:extLst>
          </p:cNvPr>
          <p:cNvSpPr txBox="1"/>
          <p:nvPr/>
        </p:nvSpPr>
        <p:spPr>
          <a:xfrm>
            <a:off x="204337" y="42161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E9DA7A-1244-4D4A-9007-04B3155A0266}"/>
              </a:ext>
            </a:extLst>
          </p:cNvPr>
          <p:cNvSpPr txBox="1"/>
          <p:nvPr/>
        </p:nvSpPr>
        <p:spPr>
          <a:xfrm>
            <a:off x="876075" y="2103069"/>
            <a:ext cx="3145592" cy="2859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项目总结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项目的不足之处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IPC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性能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高并发测试未做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3AA936-8059-496D-B2D1-58246BFA9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"/>
          <a:stretch/>
        </p:blipFill>
        <p:spPr bwMode="auto">
          <a:xfrm>
            <a:off x="4550530" y="1288522"/>
            <a:ext cx="6765395" cy="38576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0736AE0-6831-4D64-AF12-DE2745FC1D1E}"/>
              </a:ext>
            </a:extLst>
          </p:cNvPr>
          <p:cNvSpPr txBox="1"/>
          <p:nvPr/>
        </p:nvSpPr>
        <p:spPr>
          <a:xfrm>
            <a:off x="4885227" y="530557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i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每至于族，吾见其难为，怵然为戒，视为止，行为迟。动刀甚微，磔然已解，如土委地。</a:t>
            </a:r>
            <a:endParaRPr lang="en-US" altLang="zh-CN" sz="1800" i="1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i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——《</a:t>
            </a:r>
            <a:r>
              <a:rPr lang="zh-CN" altLang="en-US" i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庄子</a:t>
            </a:r>
            <a:r>
              <a:rPr lang="en-US" altLang="zh-CN" i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i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养生主</a:t>
            </a:r>
            <a:r>
              <a:rPr lang="en-US" altLang="zh-CN" i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endParaRPr lang="zh-CN" altLang="en-US" sz="1800" i="1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6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30A1138-9F80-4E52-8A14-5973DE7429BC}"/>
              </a:ext>
            </a:extLst>
          </p:cNvPr>
          <p:cNvSpPr/>
          <p:nvPr/>
        </p:nvSpPr>
        <p:spPr>
          <a:xfrm>
            <a:off x="522996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C67E8F3-66BF-4D2A-9147-7A88AAFA188E}"/>
              </a:ext>
            </a:extLst>
          </p:cNvPr>
          <p:cNvSpPr/>
          <p:nvPr/>
        </p:nvSpPr>
        <p:spPr>
          <a:xfrm>
            <a:off x="735279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3DDF7C3-8504-46DC-BE30-FEC5C94C64E2}"/>
              </a:ext>
            </a:extLst>
          </p:cNvPr>
          <p:cNvSpPr/>
          <p:nvPr/>
        </p:nvSpPr>
        <p:spPr>
          <a:xfrm>
            <a:off x="947562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17C7B02-25C5-4568-B7E8-3854A8478FD4}"/>
              </a:ext>
            </a:extLst>
          </p:cNvPr>
          <p:cNvSpPr/>
          <p:nvPr/>
        </p:nvSpPr>
        <p:spPr>
          <a:xfrm>
            <a:off x="1159845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5A59519-5C4B-4436-B0FF-6EFE636CA0AE}"/>
              </a:ext>
            </a:extLst>
          </p:cNvPr>
          <p:cNvSpPr/>
          <p:nvPr/>
        </p:nvSpPr>
        <p:spPr>
          <a:xfrm>
            <a:off x="1372128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1C4149F-D36B-48A9-A6E4-E2CCBF32C1F3}"/>
              </a:ext>
            </a:extLst>
          </p:cNvPr>
          <p:cNvSpPr/>
          <p:nvPr/>
        </p:nvSpPr>
        <p:spPr>
          <a:xfrm>
            <a:off x="1584411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03FDBD9-D01E-4BFD-9435-81B194351F32}"/>
              </a:ext>
            </a:extLst>
          </p:cNvPr>
          <p:cNvSpPr/>
          <p:nvPr/>
        </p:nvSpPr>
        <p:spPr>
          <a:xfrm>
            <a:off x="1796694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D839B59-F174-4518-B9F2-105DC199090D}"/>
              </a:ext>
            </a:extLst>
          </p:cNvPr>
          <p:cNvSpPr/>
          <p:nvPr/>
        </p:nvSpPr>
        <p:spPr>
          <a:xfrm>
            <a:off x="2008977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C8DF17F-5870-4E21-9766-DDAC61B4C25A}"/>
              </a:ext>
            </a:extLst>
          </p:cNvPr>
          <p:cNvSpPr/>
          <p:nvPr/>
        </p:nvSpPr>
        <p:spPr>
          <a:xfrm>
            <a:off x="2221260" y="219081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A4B87AC-2F6A-4116-92DA-56519381B277}"/>
              </a:ext>
            </a:extLst>
          </p:cNvPr>
          <p:cNvSpPr/>
          <p:nvPr/>
        </p:nvSpPr>
        <p:spPr>
          <a:xfrm>
            <a:off x="629676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F341305-54AA-4D9A-9EAC-017E1C62A659}"/>
              </a:ext>
            </a:extLst>
          </p:cNvPr>
          <p:cNvSpPr/>
          <p:nvPr/>
        </p:nvSpPr>
        <p:spPr>
          <a:xfrm>
            <a:off x="841959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EF89B4D-75F3-4FF1-A9AC-C5D52702A045}"/>
              </a:ext>
            </a:extLst>
          </p:cNvPr>
          <p:cNvSpPr/>
          <p:nvPr/>
        </p:nvSpPr>
        <p:spPr>
          <a:xfrm>
            <a:off x="1054242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063B937-A16D-4837-B0D0-EBAD3508C743}"/>
              </a:ext>
            </a:extLst>
          </p:cNvPr>
          <p:cNvSpPr/>
          <p:nvPr/>
        </p:nvSpPr>
        <p:spPr>
          <a:xfrm>
            <a:off x="1266525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6FA7726-D093-418C-9B66-05A3A65607AF}"/>
              </a:ext>
            </a:extLst>
          </p:cNvPr>
          <p:cNvSpPr/>
          <p:nvPr/>
        </p:nvSpPr>
        <p:spPr>
          <a:xfrm>
            <a:off x="1478808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AB36ED1-0931-4DA7-8651-0984AC82D43C}"/>
              </a:ext>
            </a:extLst>
          </p:cNvPr>
          <p:cNvSpPr/>
          <p:nvPr/>
        </p:nvSpPr>
        <p:spPr>
          <a:xfrm>
            <a:off x="1691091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C06B239-96BA-42DB-9695-035CD7AAF335}"/>
              </a:ext>
            </a:extLst>
          </p:cNvPr>
          <p:cNvSpPr/>
          <p:nvPr/>
        </p:nvSpPr>
        <p:spPr>
          <a:xfrm>
            <a:off x="1903374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F079D84-A6F1-4FC4-BC0A-C5D9C88DF557}"/>
              </a:ext>
            </a:extLst>
          </p:cNvPr>
          <p:cNvSpPr/>
          <p:nvPr/>
        </p:nvSpPr>
        <p:spPr>
          <a:xfrm>
            <a:off x="2115657" y="236399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3BD91B9-0D60-4FB6-B65B-DD0EC2662044}"/>
              </a:ext>
            </a:extLst>
          </p:cNvPr>
          <p:cNvSpPr/>
          <p:nvPr/>
        </p:nvSpPr>
        <p:spPr>
          <a:xfrm>
            <a:off x="522996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E272057-A5F8-425A-9C14-8BA699CEF30D}"/>
              </a:ext>
            </a:extLst>
          </p:cNvPr>
          <p:cNvSpPr/>
          <p:nvPr/>
        </p:nvSpPr>
        <p:spPr>
          <a:xfrm>
            <a:off x="735279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0E0636B-B35B-4ADD-B5AA-7461957CDE42}"/>
              </a:ext>
            </a:extLst>
          </p:cNvPr>
          <p:cNvSpPr/>
          <p:nvPr/>
        </p:nvSpPr>
        <p:spPr>
          <a:xfrm>
            <a:off x="947562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ED8C868-0F89-4B7C-BB3F-923D2D77CA72}"/>
              </a:ext>
            </a:extLst>
          </p:cNvPr>
          <p:cNvSpPr/>
          <p:nvPr/>
        </p:nvSpPr>
        <p:spPr>
          <a:xfrm>
            <a:off x="1159845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8DE1D21-5640-4A9B-B764-E7008E4FBFFC}"/>
              </a:ext>
            </a:extLst>
          </p:cNvPr>
          <p:cNvSpPr/>
          <p:nvPr/>
        </p:nvSpPr>
        <p:spPr>
          <a:xfrm>
            <a:off x="1372128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9647FA4-145F-4998-B77E-98533E2583E7}"/>
              </a:ext>
            </a:extLst>
          </p:cNvPr>
          <p:cNvSpPr/>
          <p:nvPr/>
        </p:nvSpPr>
        <p:spPr>
          <a:xfrm>
            <a:off x="1584411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9260B8E-F038-46A3-939A-93D53631F97E}"/>
              </a:ext>
            </a:extLst>
          </p:cNvPr>
          <p:cNvSpPr/>
          <p:nvPr/>
        </p:nvSpPr>
        <p:spPr>
          <a:xfrm>
            <a:off x="1796694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C6C8B17-54A7-46DC-A5D6-9A459E8711B2}"/>
              </a:ext>
            </a:extLst>
          </p:cNvPr>
          <p:cNvSpPr/>
          <p:nvPr/>
        </p:nvSpPr>
        <p:spPr>
          <a:xfrm>
            <a:off x="2008977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2E946B1-8BD3-4613-A32F-F44623176A3D}"/>
              </a:ext>
            </a:extLst>
          </p:cNvPr>
          <p:cNvSpPr/>
          <p:nvPr/>
        </p:nvSpPr>
        <p:spPr>
          <a:xfrm>
            <a:off x="2221260" y="2555078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4158ACF-08C5-4299-836D-5B596DB8334E}"/>
              </a:ext>
            </a:extLst>
          </p:cNvPr>
          <p:cNvSpPr/>
          <p:nvPr/>
        </p:nvSpPr>
        <p:spPr>
          <a:xfrm>
            <a:off x="629676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5BC7C49-8C22-415B-ADBC-69CC371D8DF2}"/>
              </a:ext>
            </a:extLst>
          </p:cNvPr>
          <p:cNvSpPr/>
          <p:nvPr/>
        </p:nvSpPr>
        <p:spPr>
          <a:xfrm>
            <a:off x="841959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7515726-28DD-4F37-AEDD-62119F92B1AC}"/>
              </a:ext>
            </a:extLst>
          </p:cNvPr>
          <p:cNvSpPr/>
          <p:nvPr/>
        </p:nvSpPr>
        <p:spPr>
          <a:xfrm>
            <a:off x="1054242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B4B5A91A-E7CD-4437-8F3C-C771D418046E}"/>
              </a:ext>
            </a:extLst>
          </p:cNvPr>
          <p:cNvSpPr/>
          <p:nvPr/>
        </p:nvSpPr>
        <p:spPr>
          <a:xfrm>
            <a:off x="1266525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5E9F20-86FD-4B05-BE17-837BAE7CFB4F}"/>
              </a:ext>
            </a:extLst>
          </p:cNvPr>
          <p:cNvSpPr/>
          <p:nvPr/>
        </p:nvSpPr>
        <p:spPr>
          <a:xfrm>
            <a:off x="1478808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B86B875-C47F-4161-9CE5-F02FC11AC9FC}"/>
              </a:ext>
            </a:extLst>
          </p:cNvPr>
          <p:cNvSpPr/>
          <p:nvPr/>
        </p:nvSpPr>
        <p:spPr>
          <a:xfrm>
            <a:off x="1691091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F763F8E-FA91-439D-A96B-05FAE64E85D9}"/>
              </a:ext>
            </a:extLst>
          </p:cNvPr>
          <p:cNvSpPr/>
          <p:nvPr/>
        </p:nvSpPr>
        <p:spPr>
          <a:xfrm>
            <a:off x="1903374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AB774AF0-D2AC-496F-8E3D-F666845C325C}"/>
              </a:ext>
            </a:extLst>
          </p:cNvPr>
          <p:cNvSpPr/>
          <p:nvPr/>
        </p:nvSpPr>
        <p:spPr>
          <a:xfrm>
            <a:off x="2115657" y="2728253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291E1405-8253-4EF8-A4C4-11D721E1D7C5}"/>
              </a:ext>
            </a:extLst>
          </p:cNvPr>
          <p:cNvSpPr/>
          <p:nvPr/>
        </p:nvSpPr>
        <p:spPr>
          <a:xfrm>
            <a:off x="522996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6440744A-1814-4AAE-925F-4AE6D6190E80}"/>
              </a:ext>
            </a:extLst>
          </p:cNvPr>
          <p:cNvSpPr/>
          <p:nvPr/>
        </p:nvSpPr>
        <p:spPr>
          <a:xfrm>
            <a:off x="735279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F10351F-B53E-4A3B-B964-EB1493B89DEC}"/>
              </a:ext>
            </a:extLst>
          </p:cNvPr>
          <p:cNvSpPr/>
          <p:nvPr/>
        </p:nvSpPr>
        <p:spPr>
          <a:xfrm>
            <a:off x="947562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CA4BBBC-8B52-4CAE-8592-87A58EC94CD6}"/>
              </a:ext>
            </a:extLst>
          </p:cNvPr>
          <p:cNvSpPr/>
          <p:nvPr/>
        </p:nvSpPr>
        <p:spPr>
          <a:xfrm>
            <a:off x="1159845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68DEF9F-2100-42AD-AC8F-0069FD77ABED}"/>
              </a:ext>
            </a:extLst>
          </p:cNvPr>
          <p:cNvSpPr/>
          <p:nvPr/>
        </p:nvSpPr>
        <p:spPr>
          <a:xfrm>
            <a:off x="1372128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F48F2BA6-A65F-4B2A-9372-A961662DA10B}"/>
              </a:ext>
            </a:extLst>
          </p:cNvPr>
          <p:cNvSpPr/>
          <p:nvPr/>
        </p:nvSpPr>
        <p:spPr>
          <a:xfrm>
            <a:off x="1584411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AEAD577-D846-467A-A9C4-5F64CB7DFFE2}"/>
              </a:ext>
            </a:extLst>
          </p:cNvPr>
          <p:cNvSpPr/>
          <p:nvPr/>
        </p:nvSpPr>
        <p:spPr>
          <a:xfrm>
            <a:off x="1796694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3E6CCFD9-5573-4EA9-8A23-04881883AA1F}"/>
              </a:ext>
            </a:extLst>
          </p:cNvPr>
          <p:cNvSpPr/>
          <p:nvPr/>
        </p:nvSpPr>
        <p:spPr>
          <a:xfrm>
            <a:off x="2008977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789408D4-FEBC-4B61-9618-0A028D288E66}"/>
              </a:ext>
            </a:extLst>
          </p:cNvPr>
          <p:cNvSpPr/>
          <p:nvPr/>
        </p:nvSpPr>
        <p:spPr>
          <a:xfrm>
            <a:off x="2221260" y="292737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C848487-8E0A-4092-946B-B36F3A2371FF}"/>
              </a:ext>
            </a:extLst>
          </p:cNvPr>
          <p:cNvSpPr/>
          <p:nvPr/>
        </p:nvSpPr>
        <p:spPr>
          <a:xfrm>
            <a:off x="629676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B70BE040-158E-421D-BD03-C9A05041CE67}"/>
              </a:ext>
            </a:extLst>
          </p:cNvPr>
          <p:cNvSpPr/>
          <p:nvPr/>
        </p:nvSpPr>
        <p:spPr>
          <a:xfrm>
            <a:off x="841959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16CA3CCA-CC2F-4DBC-A52D-5438DA28529B}"/>
              </a:ext>
            </a:extLst>
          </p:cNvPr>
          <p:cNvSpPr/>
          <p:nvPr/>
        </p:nvSpPr>
        <p:spPr>
          <a:xfrm>
            <a:off x="1054242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458BA455-7C4F-425A-A8D8-6BBC5D87F1E8}"/>
              </a:ext>
            </a:extLst>
          </p:cNvPr>
          <p:cNvSpPr/>
          <p:nvPr/>
        </p:nvSpPr>
        <p:spPr>
          <a:xfrm>
            <a:off x="1266525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D38A670-FE7D-4EB4-B364-4381E19D1247}"/>
              </a:ext>
            </a:extLst>
          </p:cNvPr>
          <p:cNvSpPr/>
          <p:nvPr/>
        </p:nvSpPr>
        <p:spPr>
          <a:xfrm>
            <a:off x="1478808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841491CF-7C2C-426F-BC47-C34CE90855DE}"/>
              </a:ext>
            </a:extLst>
          </p:cNvPr>
          <p:cNvSpPr/>
          <p:nvPr/>
        </p:nvSpPr>
        <p:spPr>
          <a:xfrm>
            <a:off x="1691091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5CF13548-E343-4046-A633-7A853CBD0C3B}"/>
              </a:ext>
            </a:extLst>
          </p:cNvPr>
          <p:cNvSpPr/>
          <p:nvPr/>
        </p:nvSpPr>
        <p:spPr>
          <a:xfrm>
            <a:off x="1903374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E783E5F3-4AE1-4A56-B879-CBCE8E4E77C4}"/>
              </a:ext>
            </a:extLst>
          </p:cNvPr>
          <p:cNvSpPr/>
          <p:nvPr/>
        </p:nvSpPr>
        <p:spPr>
          <a:xfrm>
            <a:off x="2115657" y="310055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F7CE5847-FE2E-494E-978E-AE8B525FC965}"/>
              </a:ext>
            </a:extLst>
          </p:cNvPr>
          <p:cNvSpPr/>
          <p:nvPr/>
        </p:nvSpPr>
        <p:spPr>
          <a:xfrm>
            <a:off x="522996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D7EA0107-F8D7-4BBE-A27D-0193CC187B5B}"/>
              </a:ext>
            </a:extLst>
          </p:cNvPr>
          <p:cNvSpPr/>
          <p:nvPr/>
        </p:nvSpPr>
        <p:spPr>
          <a:xfrm>
            <a:off x="735279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13EC0AD2-CD2D-4EAC-B5A3-BFEA9ED4E235}"/>
              </a:ext>
            </a:extLst>
          </p:cNvPr>
          <p:cNvSpPr/>
          <p:nvPr/>
        </p:nvSpPr>
        <p:spPr>
          <a:xfrm>
            <a:off x="947562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BEC626D4-0B85-4AED-A789-2CDD383AB7BC}"/>
              </a:ext>
            </a:extLst>
          </p:cNvPr>
          <p:cNvSpPr/>
          <p:nvPr/>
        </p:nvSpPr>
        <p:spPr>
          <a:xfrm>
            <a:off x="1159845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4F006676-BCD0-4CFB-89DC-B3E3DB021DC4}"/>
              </a:ext>
            </a:extLst>
          </p:cNvPr>
          <p:cNvSpPr/>
          <p:nvPr/>
        </p:nvSpPr>
        <p:spPr>
          <a:xfrm>
            <a:off x="1372128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DA54E51-0F0B-4388-AABC-2585E68929BB}"/>
              </a:ext>
            </a:extLst>
          </p:cNvPr>
          <p:cNvSpPr/>
          <p:nvPr/>
        </p:nvSpPr>
        <p:spPr>
          <a:xfrm>
            <a:off x="1584411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B0D22C29-7C52-40D4-BD2F-46C4977963E9}"/>
              </a:ext>
            </a:extLst>
          </p:cNvPr>
          <p:cNvSpPr/>
          <p:nvPr/>
        </p:nvSpPr>
        <p:spPr>
          <a:xfrm>
            <a:off x="1796694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2E1F26C0-4E7C-4D8F-AA1A-88C466269DB3}"/>
              </a:ext>
            </a:extLst>
          </p:cNvPr>
          <p:cNvSpPr/>
          <p:nvPr/>
        </p:nvSpPr>
        <p:spPr>
          <a:xfrm>
            <a:off x="2008977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6C97EDE2-7196-4464-93E4-ECEFAB2CE311}"/>
              </a:ext>
            </a:extLst>
          </p:cNvPr>
          <p:cNvSpPr/>
          <p:nvPr/>
        </p:nvSpPr>
        <p:spPr>
          <a:xfrm>
            <a:off x="2221260" y="3291636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8D34F9CD-E62E-4126-A5F3-1DEBD39994DB}"/>
              </a:ext>
            </a:extLst>
          </p:cNvPr>
          <p:cNvSpPr/>
          <p:nvPr/>
        </p:nvSpPr>
        <p:spPr>
          <a:xfrm>
            <a:off x="629676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1A58EA1E-F9FF-4B24-B7E1-3D92C635311E}"/>
              </a:ext>
            </a:extLst>
          </p:cNvPr>
          <p:cNvSpPr/>
          <p:nvPr/>
        </p:nvSpPr>
        <p:spPr>
          <a:xfrm>
            <a:off x="841959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96EE1B59-46B2-401E-9F0F-9EAC473B4449}"/>
              </a:ext>
            </a:extLst>
          </p:cNvPr>
          <p:cNvSpPr/>
          <p:nvPr/>
        </p:nvSpPr>
        <p:spPr>
          <a:xfrm>
            <a:off x="1054242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8A359E2C-EC07-46A0-A79D-DE2070DE0080}"/>
              </a:ext>
            </a:extLst>
          </p:cNvPr>
          <p:cNvSpPr/>
          <p:nvPr/>
        </p:nvSpPr>
        <p:spPr>
          <a:xfrm>
            <a:off x="1266525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E379C197-FA6A-4D1D-A973-D7B466AABF7C}"/>
              </a:ext>
            </a:extLst>
          </p:cNvPr>
          <p:cNvSpPr/>
          <p:nvPr/>
        </p:nvSpPr>
        <p:spPr>
          <a:xfrm>
            <a:off x="1478808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ADCB7364-5154-4DD6-A3C8-16AA759726BD}"/>
              </a:ext>
            </a:extLst>
          </p:cNvPr>
          <p:cNvSpPr/>
          <p:nvPr/>
        </p:nvSpPr>
        <p:spPr>
          <a:xfrm>
            <a:off x="1691091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12FB6034-A889-4ED1-AB71-779D684AA5A5}"/>
              </a:ext>
            </a:extLst>
          </p:cNvPr>
          <p:cNvSpPr/>
          <p:nvPr/>
        </p:nvSpPr>
        <p:spPr>
          <a:xfrm>
            <a:off x="1903374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94410209-BE68-4A1F-9D57-78E304EA6195}"/>
              </a:ext>
            </a:extLst>
          </p:cNvPr>
          <p:cNvSpPr/>
          <p:nvPr/>
        </p:nvSpPr>
        <p:spPr>
          <a:xfrm>
            <a:off x="2115657" y="3464811"/>
            <a:ext cx="106680" cy="10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3C84E5-8CC9-480A-B136-E8454CBAF32A}"/>
              </a:ext>
            </a:extLst>
          </p:cNvPr>
          <p:cNvSpPr txBox="1"/>
          <p:nvPr/>
        </p:nvSpPr>
        <p:spPr>
          <a:xfrm>
            <a:off x="7363839" y="2114634"/>
            <a:ext cx="4626588" cy="2628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微内核操作系统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Virtual memory, Process concept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Basic IPC in kernel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Hot swap FS/IO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servers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Rust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语言实现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Using Rust SBI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307802-019D-4A29-9D28-DE54B75D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06" y="1727484"/>
            <a:ext cx="6865257" cy="3403033"/>
          </a:xfrm>
          <a:prstGeom prst="rect">
            <a:avLst/>
          </a:prstGeom>
        </p:spPr>
      </p:pic>
      <p:pic>
        <p:nvPicPr>
          <p:cNvPr id="96" name="图形 95">
            <a:extLst>
              <a:ext uri="{FF2B5EF4-FFF2-40B4-BE49-F238E27FC236}">
                <a16:creationId xmlns:a16="http://schemas.microsoft.com/office/drawing/2014/main" id="{61E8547F-1033-429E-AA83-BA3BC48AD6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6590F5DA-C0E3-429F-A291-9EDA0B99B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AA670821-CEFE-48CB-8E27-D36D52FB87E2}"/>
              </a:ext>
            </a:extLst>
          </p:cNvPr>
          <p:cNvSpPr txBox="1"/>
          <p:nvPr/>
        </p:nvSpPr>
        <p:spPr>
          <a:xfrm>
            <a:off x="204337" y="42161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组员分工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22F3BFA-F60A-4476-B4AA-D895A3A690EB}"/>
              </a:ext>
            </a:extLst>
          </p:cNvPr>
          <p:cNvSpPr txBox="1"/>
          <p:nvPr/>
        </p:nvSpPr>
        <p:spPr>
          <a:xfrm>
            <a:off x="514651" y="1878385"/>
            <a:ext cx="11162698" cy="3986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组长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：黄瑞轩（PB20111686），负责统筹项目整体的进展与走向，项目架构的设计和刷论文，此外还负责了中期、结题报告的撰写和 PPT 制作。</a:t>
            </a:r>
          </a:p>
          <a:p>
            <a:pPr algn="just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：刘良宇（PB20000180），负责内核 Basic IPC、信号量机制和多线程机制的具体实现，此外还参与了中期、结题报告的撰写。</a:t>
            </a:r>
          </a:p>
          <a:p>
            <a:pPr algn="just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：叶升宇（PB20111701），负责项目测试用例的编写与机制的完善，并且还完成了代码审计工作，此外还参与了中期、结题报告的撰写。</a:t>
            </a:r>
          </a:p>
          <a:p>
            <a:pPr algn="just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：许坤钊（PB20111714），负责前期项目环境的配置，此外还参与了中期报告的撰写。</a:t>
            </a:r>
          </a:p>
          <a:p>
            <a:pPr algn="just">
              <a:lnSpc>
                <a:spcPct val="150000"/>
              </a:lnSpc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对大家的通力合作及老师的支持表示衷心的感谢！</a:t>
            </a:r>
          </a:p>
        </p:txBody>
      </p:sp>
    </p:spTree>
    <p:extLst>
      <p:ext uri="{BB962C8B-B14F-4D97-AF65-F5344CB8AC3E}">
        <p14:creationId xmlns:p14="http://schemas.microsoft.com/office/powerpoint/2010/main" val="229745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6590F5DA-C0E3-429F-A291-9EDA0B99B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AA670821-CEFE-48CB-8E27-D36D52FB87E2}"/>
              </a:ext>
            </a:extLst>
          </p:cNvPr>
          <p:cNvSpPr txBox="1"/>
          <p:nvPr/>
        </p:nvSpPr>
        <p:spPr>
          <a:xfrm>
            <a:off x="204337" y="42161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主要参考文献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22F3BFA-F60A-4476-B4AA-D895A3A690EB}"/>
              </a:ext>
            </a:extLst>
          </p:cNvPr>
          <p:cNvSpPr txBox="1"/>
          <p:nvPr/>
        </p:nvSpPr>
        <p:spPr>
          <a:xfrm>
            <a:off x="514651" y="1313375"/>
            <a:ext cx="1116269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   Rustpi: A Rust-powered Reliable Micro-kernel Operating System, Yuanzhi Liang, Lei Wang, Siran Li, Bo Jiang School of Computer Science and Engineering, Beihang University.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   NileOS: A Distributed Asymmetric Core-Based Micro-Kernel for Big Data Processing, AHMAD EL-ROUBY, etc., The American University in Cairo, New Cairo 11835, Egypt.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[3]   Verified Software: Theories, Tools, and Experiments, 7th International Conference, VSTTE 2015 San Francisco, CA, USA, July 18–19, 2015 Revised Selected Papers.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[4]   Comprehensive Formal Verification of an OS Microkernel, GERWIN KLEIN, etc., Sydney , Australia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[5]   Toward a True Microkernel Operating System, Retrieved 22 June 2015.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[6]   [Advantages and disadvantages of Windows operating system](https://www.geeksforgeeks.org/advantages-and-disadvantages-of-windows-operating-system/)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[7]   [Ownership is Theft: Experiences Building an Embedded OS in Rust] (https://patpannuto.com/pubs/levy15ownership.pdf)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[8]   [Rust OS comparison](https://github.com/flosse/rust-os-comparison)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[9]   [</a:t>
            </a:r>
            <a:r>
              <a:rPr lang="zh-CN" altLang="en-US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如何用 </a:t>
            </a:r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Rust </a:t>
            </a:r>
            <a:r>
              <a:rPr lang="zh-CN" altLang="en-US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编写一个 </a:t>
            </a:r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Linux </a:t>
            </a:r>
            <a:r>
              <a:rPr lang="zh-CN" altLang="en-US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内核模块</a:t>
            </a:r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](https://developer.51cto.com/article/670600.html)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[10] [</a:t>
            </a:r>
            <a:r>
              <a:rPr lang="zh-CN" altLang="en-US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开源项目：使用 </a:t>
            </a:r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Rust </a:t>
            </a:r>
            <a:r>
              <a:rPr lang="zh-CN" altLang="en-US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写一个兼容 </a:t>
            </a:r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Linux </a:t>
            </a:r>
            <a:r>
              <a:rPr lang="zh-CN" altLang="en-US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的内核</a:t>
            </a:r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](https://jishuin.proginn.com/p/763bfbd6be97)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[11] [CATTmew: Defeating Software-only Physical Kernel Isolation](http://arxiv.org/abs/1802.07060v4)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[12] [rCore-Tutorial-Book </a:t>
            </a:r>
            <a:r>
              <a:rPr lang="zh-CN" altLang="en-US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第三版</a:t>
            </a:r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](https://rcore-os.github.io/rCore-Tutorial-Book-v3/)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[13] [Extreme High Performance Computing or Why Microkernels Suck](https://www.kernel.org/doc/ols/2007/ols2007v1-pages-251-262.pdf) </a:t>
            </a:r>
          </a:p>
          <a:p>
            <a:r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[14] Blackham and G. Heiser. 2012. Correct, Fast, Maintainable – Choose Any Three!. In Proceedings of the 3rd Asia-Pacific Workshop on Systems (APSys).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6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9834791-C03A-43B3-A014-4474B5963904}"/>
              </a:ext>
            </a:extLst>
          </p:cNvPr>
          <p:cNvGrpSpPr/>
          <p:nvPr/>
        </p:nvGrpSpPr>
        <p:grpSpPr>
          <a:xfrm>
            <a:off x="586591" y="2311132"/>
            <a:ext cx="10733343" cy="1930936"/>
            <a:chOff x="3275405" y="3013865"/>
            <a:chExt cx="4532122" cy="81533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782DC973-A3AE-4474-8A85-E211605263AA}"/>
                </a:ext>
              </a:extLst>
            </p:cNvPr>
            <p:cNvGrpSpPr/>
            <p:nvPr/>
          </p:nvGrpSpPr>
          <p:grpSpPr>
            <a:xfrm>
              <a:off x="3275405" y="3013865"/>
              <a:ext cx="824155" cy="815332"/>
              <a:chOff x="3275405" y="1482166"/>
              <a:chExt cx="824155" cy="815332"/>
            </a:xfrm>
          </p:grpSpPr>
          <p:sp>
            <p:nvSpPr>
              <p:cNvPr id="96" name="半闭框 95">
                <a:extLst>
                  <a:ext uri="{FF2B5EF4-FFF2-40B4-BE49-F238E27FC236}">
                    <a16:creationId xmlns:a16="http://schemas.microsoft.com/office/drawing/2014/main" id="{5109955D-7613-4DB7-BA84-BCEF1C054594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6B805AD0-043A-48BD-826C-2E3BA7B97F8F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82DE32D-922F-4924-8949-37553ED9773C}"/>
                </a:ext>
              </a:extLst>
            </p:cNvPr>
            <p:cNvSpPr txBox="1"/>
            <p:nvPr/>
          </p:nvSpPr>
          <p:spPr>
            <a:xfrm>
              <a:off x="4255117" y="3197995"/>
              <a:ext cx="3552410" cy="50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>
                  <a:latin typeface="微软雅黑" panose="020B0503020204020204" pitchFamily="34" charset="-122"/>
                  <a:ea typeface="微软雅黑" panose="020B0503020204020204" pitchFamily="34" charset="-122"/>
                </a:rPr>
                <a:t>Q&amp;A</a:t>
              </a:r>
              <a:endParaRPr lang="zh-CN" altLang="en-US" sz="7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形 7">
            <a:extLst>
              <a:ext uri="{FF2B5EF4-FFF2-40B4-BE49-F238E27FC236}">
                <a16:creationId xmlns:a16="http://schemas.microsoft.com/office/drawing/2014/main" id="{C4B64963-283B-41B0-B7C3-FB3B5E843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A8F9FC-88AA-474A-9F2C-A95661DFAD79}"/>
              </a:ext>
            </a:extLst>
          </p:cNvPr>
          <p:cNvSpPr txBox="1"/>
          <p:nvPr/>
        </p:nvSpPr>
        <p:spPr>
          <a:xfrm>
            <a:off x="5581924" y="2638648"/>
            <a:ext cx="6491543" cy="130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欢迎大家与我们的思考擦出火花！✨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同时也感谢大家的观看，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respect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03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9834791-C03A-43B3-A014-4474B5963904}"/>
              </a:ext>
            </a:extLst>
          </p:cNvPr>
          <p:cNvGrpSpPr/>
          <p:nvPr/>
        </p:nvGrpSpPr>
        <p:grpSpPr>
          <a:xfrm>
            <a:off x="586591" y="2311132"/>
            <a:ext cx="8426186" cy="1930936"/>
            <a:chOff x="3275405" y="3013865"/>
            <a:chExt cx="3557932" cy="815332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782DC973-A3AE-4474-8A85-E211605263AA}"/>
                </a:ext>
              </a:extLst>
            </p:cNvPr>
            <p:cNvGrpSpPr/>
            <p:nvPr/>
          </p:nvGrpSpPr>
          <p:grpSpPr>
            <a:xfrm>
              <a:off x="3275405" y="3013865"/>
              <a:ext cx="824155" cy="815332"/>
              <a:chOff x="3275405" y="1482166"/>
              <a:chExt cx="824155" cy="815332"/>
            </a:xfrm>
          </p:grpSpPr>
          <p:sp>
            <p:nvSpPr>
              <p:cNvPr id="96" name="半闭框 95">
                <a:extLst>
                  <a:ext uri="{FF2B5EF4-FFF2-40B4-BE49-F238E27FC236}">
                    <a16:creationId xmlns:a16="http://schemas.microsoft.com/office/drawing/2014/main" id="{5109955D-7613-4DB7-BA84-BCEF1C054594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6B805AD0-043A-48BD-826C-2E3BA7B97F8F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6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82DE32D-922F-4924-8949-37553ED9773C}"/>
                </a:ext>
              </a:extLst>
            </p:cNvPr>
            <p:cNvSpPr txBox="1"/>
            <p:nvPr/>
          </p:nvSpPr>
          <p:spPr>
            <a:xfrm>
              <a:off x="4255117" y="3197995"/>
              <a:ext cx="2578220" cy="50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背景和调研</a:t>
              </a:r>
            </a:p>
          </p:txBody>
        </p:sp>
      </p:grpSp>
      <p:pic>
        <p:nvPicPr>
          <p:cNvPr id="25" name="图形 24">
            <a:extLst>
              <a:ext uri="{FF2B5EF4-FFF2-40B4-BE49-F238E27FC236}">
                <a16:creationId xmlns:a16="http://schemas.microsoft.com/office/drawing/2014/main" id="{E3E6FDF3-CB98-4919-9190-EF7AD96F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2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背景和调研</a:t>
            </a:r>
          </a:p>
        </p:txBody>
      </p:sp>
      <p:graphicFrame>
        <p:nvGraphicFramePr>
          <p:cNvPr id="98" name="表格 2">
            <a:extLst>
              <a:ext uri="{FF2B5EF4-FFF2-40B4-BE49-F238E27FC236}">
                <a16:creationId xmlns:a16="http://schemas.microsoft.com/office/drawing/2014/main" id="{810BBC3D-BD93-4E5C-873B-C990A5828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810547"/>
              </p:ext>
            </p:extLst>
          </p:nvPr>
        </p:nvGraphicFramePr>
        <p:xfrm>
          <a:off x="5135862" y="2024742"/>
          <a:ext cx="6308655" cy="35858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02885">
                  <a:extLst>
                    <a:ext uri="{9D8B030D-6E8A-4147-A177-3AD203B41FA5}">
                      <a16:colId xmlns:a16="http://schemas.microsoft.com/office/drawing/2014/main" val="1433149954"/>
                    </a:ext>
                  </a:extLst>
                </a:gridCol>
                <a:gridCol w="2102885">
                  <a:extLst>
                    <a:ext uri="{9D8B030D-6E8A-4147-A177-3AD203B41FA5}">
                      <a16:colId xmlns:a16="http://schemas.microsoft.com/office/drawing/2014/main" val="2567985501"/>
                    </a:ext>
                  </a:extLst>
                </a:gridCol>
                <a:gridCol w="2102885">
                  <a:extLst>
                    <a:ext uri="{9D8B030D-6E8A-4147-A177-3AD203B41FA5}">
                      <a16:colId xmlns:a16="http://schemas.microsoft.com/office/drawing/2014/main" val="1607163098"/>
                    </a:ext>
                  </a:extLst>
                </a:gridCol>
              </a:tblGrid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宏内核设计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宏内核设计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微内核设计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656715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115889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复杂性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766107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灵活性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04424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可维护性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303697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594127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7594781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186924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73B136B-5C28-41F2-A588-0A871C333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32"/>
          <a:stretch/>
        </p:blipFill>
        <p:spPr>
          <a:xfrm>
            <a:off x="494606" y="1657032"/>
            <a:ext cx="4207951" cy="4158343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74DADCD3-7285-4192-9F0A-74380D551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04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背景和调研</a:t>
            </a:r>
          </a:p>
        </p:txBody>
      </p:sp>
      <p:graphicFrame>
        <p:nvGraphicFramePr>
          <p:cNvPr id="98" name="表格 2">
            <a:extLst>
              <a:ext uri="{FF2B5EF4-FFF2-40B4-BE49-F238E27FC236}">
                <a16:creationId xmlns:a16="http://schemas.microsoft.com/office/drawing/2014/main" id="{810BBC3D-BD93-4E5C-873B-C990A58282B4}"/>
              </a:ext>
            </a:extLst>
          </p:cNvPr>
          <p:cNvGraphicFramePr>
            <a:graphicFrameLocks noGrp="1"/>
          </p:cNvGraphicFramePr>
          <p:nvPr/>
        </p:nvGraphicFramePr>
        <p:xfrm>
          <a:off x="5135862" y="2024742"/>
          <a:ext cx="6308655" cy="35858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02885">
                  <a:extLst>
                    <a:ext uri="{9D8B030D-6E8A-4147-A177-3AD203B41FA5}">
                      <a16:colId xmlns:a16="http://schemas.microsoft.com/office/drawing/2014/main" val="1433149954"/>
                    </a:ext>
                  </a:extLst>
                </a:gridCol>
                <a:gridCol w="2102885">
                  <a:extLst>
                    <a:ext uri="{9D8B030D-6E8A-4147-A177-3AD203B41FA5}">
                      <a16:colId xmlns:a16="http://schemas.microsoft.com/office/drawing/2014/main" val="2567985501"/>
                    </a:ext>
                  </a:extLst>
                </a:gridCol>
                <a:gridCol w="2102885">
                  <a:extLst>
                    <a:ext uri="{9D8B030D-6E8A-4147-A177-3AD203B41FA5}">
                      <a16:colId xmlns:a16="http://schemas.microsoft.com/office/drawing/2014/main" val="1607163098"/>
                    </a:ext>
                  </a:extLst>
                </a:gridCol>
              </a:tblGrid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宏内核设计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宏内核设计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微内核设计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656715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115889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复杂性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766107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灵活性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04424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可维护性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303697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594127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7594781"/>
                  </a:ext>
                </a:extLst>
              </a:tr>
              <a:tr h="448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186924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73B136B-5C28-41F2-A588-0A871C333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8" r="334"/>
          <a:stretch/>
        </p:blipFill>
        <p:spPr>
          <a:xfrm>
            <a:off x="494606" y="1657032"/>
            <a:ext cx="4207951" cy="4158343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C9D38D6-00A4-45A7-9431-EC83AA9F2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67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背景和调研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1D91B3D-8E20-4C6A-9D48-A20D176C2788}"/>
              </a:ext>
            </a:extLst>
          </p:cNvPr>
          <p:cNvGrpSpPr/>
          <p:nvPr/>
        </p:nvGrpSpPr>
        <p:grpSpPr>
          <a:xfrm>
            <a:off x="825014" y="1768958"/>
            <a:ext cx="3015356" cy="459646"/>
            <a:chOff x="3275405" y="1834273"/>
            <a:chExt cx="5506979" cy="83945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10AEF36-85D2-4727-BD89-72578B01946C}"/>
                </a:ext>
              </a:extLst>
            </p:cNvPr>
            <p:cNvGrpSpPr/>
            <p:nvPr/>
          </p:nvGrpSpPr>
          <p:grpSpPr>
            <a:xfrm>
              <a:off x="3275405" y="1834273"/>
              <a:ext cx="824155" cy="815332"/>
              <a:chOff x="3275405" y="1482166"/>
              <a:chExt cx="824155" cy="815332"/>
            </a:xfrm>
          </p:grpSpPr>
          <p:sp>
            <p:nvSpPr>
              <p:cNvPr id="12" name="半闭框 11">
                <a:extLst>
                  <a:ext uri="{FF2B5EF4-FFF2-40B4-BE49-F238E27FC236}">
                    <a16:creationId xmlns:a16="http://schemas.microsoft.com/office/drawing/2014/main" id="{0652639E-A3A5-483B-A971-0F9531817046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B1D24CB-273B-4A05-8D32-D8182856A3D2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88D71FB-FA34-49FA-A895-B44DEBA858B2}"/>
                </a:ext>
              </a:extLst>
            </p:cNvPr>
            <p:cNvSpPr txBox="1"/>
            <p:nvPr/>
          </p:nvSpPr>
          <p:spPr>
            <a:xfrm>
              <a:off x="4287289" y="1943004"/>
              <a:ext cx="4495095" cy="730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宏内核操作系统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A7190B1-5646-4F1B-959C-8FB8E65A997B}"/>
              </a:ext>
            </a:extLst>
          </p:cNvPr>
          <p:cNvGrpSpPr/>
          <p:nvPr/>
        </p:nvGrpSpPr>
        <p:grpSpPr>
          <a:xfrm>
            <a:off x="4718948" y="1778714"/>
            <a:ext cx="3015356" cy="459646"/>
            <a:chOff x="3275405" y="1834273"/>
            <a:chExt cx="5506979" cy="839457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74BAA49-8FE6-491A-B53C-8417B65D96C6}"/>
                </a:ext>
              </a:extLst>
            </p:cNvPr>
            <p:cNvGrpSpPr/>
            <p:nvPr/>
          </p:nvGrpSpPr>
          <p:grpSpPr>
            <a:xfrm>
              <a:off x="3275405" y="1834273"/>
              <a:ext cx="824155" cy="815332"/>
              <a:chOff x="3275405" y="1482166"/>
              <a:chExt cx="824155" cy="815332"/>
            </a:xfrm>
          </p:grpSpPr>
          <p:sp>
            <p:nvSpPr>
              <p:cNvPr id="17" name="半闭框 16">
                <a:extLst>
                  <a:ext uri="{FF2B5EF4-FFF2-40B4-BE49-F238E27FC236}">
                    <a16:creationId xmlns:a16="http://schemas.microsoft.com/office/drawing/2014/main" id="{204916A4-9DC3-4243-83A6-58ED89E6D917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C5674AC-2A5F-4D79-AA2D-B86130E106E8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8D64DB6-F2F9-4C8E-B9BF-C513A32B9308}"/>
                </a:ext>
              </a:extLst>
            </p:cNvPr>
            <p:cNvSpPr txBox="1"/>
            <p:nvPr/>
          </p:nvSpPr>
          <p:spPr>
            <a:xfrm>
              <a:off x="4287289" y="1943004"/>
              <a:ext cx="4495095" cy="730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混合内核操作系统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4B67306-5DF5-481D-9205-45E52FA30F7C}"/>
              </a:ext>
            </a:extLst>
          </p:cNvPr>
          <p:cNvGrpSpPr/>
          <p:nvPr/>
        </p:nvGrpSpPr>
        <p:grpSpPr>
          <a:xfrm>
            <a:off x="8778842" y="1770262"/>
            <a:ext cx="3015356" cy="459646"/>
            <a:chOff x="3275405" y="1834273"/>
            <a:chExt cx="5506979" cy="83945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C6B3F53-6065-4FAE-9A79-0B2A7E740C72}"/>
                </a:ext>
              </a:extLst>
            </p:cNvPr>
            <p:cNvGrpSpPr/>
            <p:nvPr/>
          </p:nvGrpSpPr>
          <p:grpSpPr>
            <a:xfrm>
              <a:off x="3275405" y="1834273"/>
              <a:ext cx="824155" cy="815332"/>
              <a:chOff x="3275405" y="1482166"/>
              <a:chExt cx="824155" cy="815332"/>
            </a:xfrm>
          </p:grpSpPr>
          <p:sp>
            <p:nvSpPr>
              <p:cNvPr id="22" name="半闭框 21">
                <a:extLst>
                  <a:ext uri="{FF2B5EF4-FFF2-40B4-BE49-F238E27FC236}">
                    <a16:creationId xmlns:a16="http://schemas.microsoft.com/office/drawing/2014/main" id="{8FFA06FE-80C6-45A6-849F-075FA7467B67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4ACB581-5D64-47C5-8B7D-B5E2D35AC684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536EC55-EFE2-4214-8BFE-ABCA647E40EC}"/>
                </a:ext>
              </a:extLst>
            </p:cNvPr>
            <p:cNvSpPr txBox="1"/>
            <p:nvPr/>
          </p:nvSpPr>
          <p:spPr>
            <a:xfrm>
              <a:off x="4287289" y="1943004"/>
              <a:ext cx="4495095" cy="730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微内核操作系统</a:t>
              </a:r>
            </a:p>
          </p:txBody>
        </p:sp>
      </p:grpSp>
      <p:pic>
        <p:nvPicPr>
          <p:cNvPr id="1026" name="Picture 2" descr="Linux官方的吉祥物，一只叫Tux的企鹅">
            <a:extLst>
              <a:ext uri="{FF2B5EF4-FFF2-40B4-BE49-F238E27FC236}">
                <a16:creationId xmlns:a16="http://schemas.microsoft.com/office/drawing/2014/main" id="{0D81B71B-2CDF-4ED4-BA89-2E8D10C2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14" y="2842621"/>
            <a:ext cx="2378529" cy="285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FF7FC51-EFDD-4602-AF54-A942C5EDB7E3}"/>
              </a:ext>
            </a:extLst>
          </p:cNvPr>
          <p:cNvSpPr txBox="1"/>
          <p:nvPr/>
        </p:nvSpPr>
        <p:spPr>
          <a:xfrm>
            <a:off x="1217895" y="5696856"/>
            <a:ext cx="1797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zh-CN" altLang="en-US" b="1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9618397-6969-447E-8155-4859E3C6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301" y="3112223"/>
            <a:ext cx="2315029" cy="231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F034EB7-7705-4882-B0B2-9BFE29D5B12A}"/>
              </a:ext>
            </a:extLst>
          </p:cNvPr>
          <p:cNvSpPr txBox="1"/>
          <p:nvPr/>
        </p:nvSpPr>
        <p:spPr>
          <a:xfrm>
            <a:off x="5137655" y="5696856"/>
            <a:ext cx="1797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b="1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F5183025-7174-4A37-BF76-8807E8A39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9091" y="3475193"/>
            <a:ext cx="3178175" cy="158908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4228486-9EE4-450B-8376-B10DBE240561}"/>
              </a:ext>
            </a:extLst>
          </p:cNvPr>
          <p:cNvSpPr txBox="1"/>
          <p:nvPr/>
        </p:nvSpPr>
        <p:spPr>
          <a:xfrm>
            <a:off x="9325628" y="5696856"/>
            <a:ext cx="1797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seL4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5D967239-AC76-4EF8-A7CA-0BE6DBC4A0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7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背景和调研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1D91B3D-8E20-4C6A-9D48-A20D176C2788}"/>
              </a:ext>
            </a:extLst>
          </p:cNvPr>
          <p:cNvGrpSpPr/>
          <p:nvPr/>
        </p:nvGrpSpPr>
        <p:grpSpPr>
          <a:xfrm>
            <a:off x="825014" y="1768958"/>
            <a:ext cx="3403455" cy="459646"/>
            <a:chOff x="3275405" y="1834273"/>
            <a:chExt cx="6215768" cy="83945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10AEF36-85D2-4727-BD89-72578B01946C}"/>
                </a:ext>
              </a:extLst>
            </p:cNvPr>
            <p:cNvGrpSpPr/>
            <p:nvPr/>
          </p:nvGrpSpPr>
          <p:grpSpPr>
            <a:xfrm>
              <a:off x="3275405" y="1834273"/>
              <a:ext cx="824155" cy="815332"/>
              <a:chOff x="3275405" y="1482166"/>
              <a:chExt cx="824155" cy="815332"/>
            </a:xfrm>
          </p:grpSpPr>
          <p:sp>
            <p:nvSpPr>
              <p:cNvPr id="12" name="半闭框 11">
                <a:extLst>
                  <a:ext uri="{FF2B5EF4-FFF2-40B4-BE49-F238E27FC236}">
                    <a16:creationId xmlns:a16="http://schemas.microsoft.com/office/drawing/2014/main" id="{0652639E-A3A5-483B-A971-0F9531817046}"/>
                  </a:ext>
                </a:extLst>
              </p:cNvPr>
              <p:cNvSpPr/>
              <p:nvPr/>
            </p:nvSpPr>
            <p:spPr>
              <a:xfrm>
                <a:off x="3275405" y="1482166"/>
                <a:ext cx="764689" cy="755570"/>
              </a:xfrm>
              <a:prstGeom prst="halfFrame">
                <a:avLst>
                  <a:gd name="adj1" fmla="val 9748"/>
                  <a:gd name="adj2" fmla="val 8805"/>
                </a:avLst>
              </a:prstGeom>
              <a:solidFill>
                <a:srgbClr val="DEA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B1D24CB-273B-4A05-8D32-D8182856A3D2}"/>
                  </a:ext>
                </a:extLst>
              </p:cNvPr>
              <p:cNvSpPr/>
              <p:nvPr/>
            </p:nvSpPr>
            <p:spPr>
              <a:xfrm>
                <a:off x="3334871" y="1541929"/>
                <a:ext cx="764689" cy="75556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88D71FB-FA34-49FA-A895-B44DEBA858B2}"/>
                </a:ext>
              </a:extLst>
            </p:cNvPr>
            <p:cNvSpPr txBox="1"/>
            <p:nvPr/>
          </p:nvSpPr>
          <p:spPr>
            <a:xfrm>
              <a:off x="4287289" y="1943004"/>
              <a:ext cx="5203884" cy="730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生物细胞操作系统</a:t>
              </a:r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DFA9BF33-068B-4247-8A6C-230D56155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014" y="2580745"/>
            <a:ext cx="10458450" cy="34575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07928B-6CAF-413C-9FBC-60556EBCAC9C}"/>
              </a:ext>
            </a:extLst>
          </p:cNvPr>
          <p:cNvSpPr/>
          <p:nvPr/>
        </p:nvSpPr>
        <p:spPr>
          <a:xfrm>
            <a:off x="8746067" y="2294467"/>
            <a:ext cx="2751666" cy="3987800"/>
          </a:xfrm>
          <a:custGeom>
            <a:avLst/>
            <a:gdLst>
              <a:gd name="connsiteX0" fmla="*/ 0 w 2751666"/>
              <a:gd name="connsiteY0" fmla="*/ 0 h 3987800"/>
              <a:gd name="connsiteX1" fmla="*/ 715433 w 2751666"/>
              <a:gd name="connsiteY1" fmla="*/ 0 h 3987800"/>
              <a:gd name="connsiteX2" fmla="*/ 1430866 w 2751666"/>
              <a:gd name="connsiteY2" fmla="*/ 0 h 3987800"/>
              <a:gd name="connsiteX3" fmla="*/ 2036233 w 2751666"/>
              <a:gd name="connsiteY3" fmla="*/ 0 h 3987800"/>
              <a:gd name="connsiteX4" fmla="*/ 2751666 w 2751666"/>
              <a:gd name="connsiteY4" fmla="*/ 0 h 3987800"/>
              <a:gd name="connsiteX5" fmla="*/ 2751666 w 2751666"/>
              <a:gd name="connsiteY5" fmla="*/ 704511 h 3987800"/>
              <a:gd name="connsiteX6" fmla="*/ 2751666 w 2751666"/>
              <a:gd name="connsiteY6" fmla="*/ 1329267 h 3987800"/>
              <a:gd name="connsiteX7" fmla="*/ 2751666 w 2751666"/>
              <a:gd name="connsiteY7" fmla="*/ 1914144 h 3987800"/>
              <a:gd name="connsiteX8" fmla="*/ 2751666 w 2751666"/>
              <a:gd name="connsiteY8" fmla="*/ 2499021 h 3987800"/>
              <a:gd name="connsiteX9" fmla="*/ 2751666 w 2751666"/>
              <a:gd name="connsiteY9" fmla="*/ 3083899 h 3987800"/>
              <a:gd name="connsiteX10" fmla="*/ 2751666 w 2751666"/>
              <a:gd name="connsiteY10" fmla="*/ 3987800 h 3987800"/>
              <a:gd name="connsiteX11" fmla="*/ 2146299 w 2751666"/>
              <a:gd name="connsiteY11" fmla="*/ 3987800 h 3987800"/>
              <a:gd name="connsiteX12" fmla="*/ 1403350 w 2751666"/>
              <a:gd name="connsiteY12" fmla="*/ 3987800 h 3987800"/>
              <a:gd name="connsiteX13" fmla="*/ 797983 w 2751666"/>
              <a:gd name="connsiteY13" fmla="*/ 3987800 h 3987800"/>
              <a:gd name="connsiteX14" fmla="*/ 0 w 2751666"/>
              <a:gd name="connsiteY14" fmla="*/ 3987800 h 3987800"/>
              <a:gd name="connsiteX15" fmla="*/ 0 w 2751666"/>
              <a:gd name="connsiteY15" fmla="*/ 3442801 h 3987800"/>
              <a:gd name="connsiteX16" fmla="*/ 0 w 2751666"/>
              <a:gd name="connsiteY16" fmla="*/ 2738289 h 3987800"/>
              <a:gd name="connsiteX17" fmla="*/ 0 w 2751666"/>
              <a:gd name="connsiteY17" fmla="*/ 2113534 h 3987800"/>
              <a:gd name="connsiteX18" fmla="*/ 0 w 2751666"/>
              <a:gd name="connsiteY18" fmla="*/ 1488779 h 3987800"/>
              <a:gd name="connsiteX19" fmla="*/ 0 w 2751666"/>
              <a:gd name="connsiteY19" fmla="*/ 903901 h 3987800"/>
              <a:gd name="connsiteX20" fmla="*/ 0 w 2751666"/>
              <a:gd name="connsiteY20" fmla="*/ 0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1666" h="3987800" extrusionOk="0">
                <a:moveTo>
                  <a:pt x="0" y="0"/>
                </a:moveTo>
                <a:cubicBezTo>
                  <a:pt x="174868" y="-34409"/>
                  <a:pt x="537098" y="-11202"/>
                  <a:pt x="715433" y="0"/>
                </a:cubicBezTo>
                <a:cubicBezTo>
                  <a:pt x="893768" y="11202"/>
                  <a:pt x="1082617" y="7748"/>
                  <a:pt x="1430866" y="0"/>
                </a:cubicBezTo>
                <a:cubicBezTo>
                  <a:pt x="1779115" y="-7748"/>
                  <a:pt x="1779493" y="4325"/>
                  <a:pt x="2036233" y="0"/>
                </a:cubicBezTo>
                <a:cubicBezTo>
                  <a:pt x="2292973" y="-4325"/>
                  <a:pt x="2608420" y="5046"/>
                  <a:pt x="2751666" y="0"/>
                </a:cubicBezTo>
                <a:cubicBezTo>
                  <a:pt x="2783320" y="190182"/>
                  <a:pt x="2748706" y="409049"/>
                  <a:pt x="2751666" y="704511"/>
                </a:cubicBezTo>
                <a:cubicBezTo>
                  <a:pt x="2754626" y="999973"/>
                  <a:pt x="2720932" y="1132168"/>
                  <a:pt x="2751666" y="1329267"/>
                </a:cubicBezTo>
                <a:cubicBezTo>
                  <a:pt x="2782400" y="1526366"/>
                  <a:pt x="2757500" y="1660388"/>
                  <a:pt x="2751666" y="1914144"/>
                </a:cubicBezTo>
                <a:cubicBezTo>
                  <a:pt x="2745832" y="2167900"/>
                  <a:pt x="2769722" y="2234833"/>
                  <a:pt x="2751666" y="2499021"/>
                </a:cubicBezTo>
                <a:cubicBezTo>
                  <a:pt x="2733610" y="2763209"/>
                  <a:pt x="2760416" y="2856042"/>
                  <a:pt x="2751666" y="3083899"/>
                </a:cubicBezTo>
                <a:cubicBezTo>
                  <a:pt x="2742916" y="3311756"/>
                  <a:pt x="2756274" y="3675020"/>
                  <a:pt x="2751666" y="3987800"/>
                </a:cubicBezTo>
                <a:cubicBezTo>
                  <a:pt x="2497668" y="3990175"/>
                  <a:pt x="2369528" y="3958252"/>
                  <a:pt x="2146299" y="3987800"/>
                </a:cubicBezTo>
                <a:cubicBezTo>
                  <a:pt x="1923070" y="4017348"/>
                  <a:pt x="1689704" y="3971910"/>
                  <a:pt x="1403350" y="3987800"/>
                </a:cubicBezTo>
                <a:cubicBezTo>
                  <a:pt x="1116996" y="4003690"/>
                  <a:pt x="1000574" y="4003883"/>
                  <a:pt x="797983" y="3987800"/>
                </a:cubicBezTo>
                <a:cubicBezTo>
                  <a:pt x="595392" y="3971717"/>
                  <a:pt x="179619" y="4007281"/>
                  <a:pt x="0" y="3987800"/>
                </a:cubicBezTo>
                <a:cubicBezTo>
                  <a:pt x="1399" y="3817061"/>
                  <a:pt x="-15719" y="3604022"/>
                  <a:pt x="0" y="3442801"/>
                </a:cubicBezTo>
                <a:cubicBezTo>
                  <a:pt x="15719" y="3281580"/>
                  <a:pt x="22769" y="2937194"/>
                  <a:pt x="0" y="2738289"/>
                </a:cubicBezTo>
                <a:cubicBezTo>
                  <a:pt x="-22769" y="2539384"/>
                  <a:pt x="-10069" y="2354101"/>
                  <a:pt x="0" y="2113534"/>
                </a:cubicBezTo>
                <a:cubicBezTo>
                  <a:pt x="10069" y="1872967"/>
                  <a:pt x="-15190" y="1671755"/>
                  <a:pt x="0" y="1488779"/>
                </a:cubicBezTo>
                <a:cubicBezTo>
                  <a:pt x="15190" y="1305803"/>
                  <a:pt x="280" y="1132359"/>
                  <a:pt x="0" y="903901"/>
                </a:cubicBezTo>
                <a:cubicBezTo>
                  <a:pt x="-280" y="675443"/>
                  <a:pt x="10840" y="42532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0033365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15759949-722E-488D-AAFE-290F9739D5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4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FC93016-B2E6-4193-B9F7-A7ED9A2F6D21}"/>
              </a:ext>
            </a:extLst>
          </p:cNvPr>
          <p:cNvSpPr/>
          <p:nvPr/>
        </p:nvSpPr>
        <p:spPr>
          <a:xfrm>
            <a:off x="0" y="-190500"/>
            <a:ext cx="2827867" cy="106680"/>
          </a:xfrm>
          <a:prstGeom prst="rect">
            <a:avLst/>
          </a:prstGeom>
          <a:solidFill>
            <a:srgbClr val="DEA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AD7B4B-FFF4-44F0-9997-564C69610158}"/>
              </a:ext>
            </a:extLst>
          </p:cNvPr>
          <p:cNvSpPr txBox="1"/>
          <p:nvPr/>
        </p:nvSpPr>
        <p:spPr>
          <a:xfrm>
            <a:off x="589036" y="456703"/>
            <a:ext cx="1598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EEC588-4302-48C7-8B04-2EDA8F00A505}"/>
              </a:ext>
            </a:extLst>
          </p:cNvPr>
          <p:cNvSpPr txBox="1"/>
          <p:nvPr/>
        </p:nvSpPr>
        <p:spPr>
          <a:xfrm>
            <a:off x="204337" y="42161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背景和调研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C38260D-0590-4F2B-AA32-B912F05477F1}"/>
              </a:ext>
            </a:extLst>
          </p:cNvPr>
          <p:cNvSpPr txBox="1"/>
          <p:nvPr/>
        </p:nvSpPr>
        <p:spPr>
          <a:xfrm>
            <a:off x="589036" y="2530549"/>
            <a:ext cx="4178907" cy="221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目前微内核设计的主要着眼点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可靠性？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安全性？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性能？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如何改进？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6207464-575D-4D05-9596-C83260C3E298}"/>
              </a:ext>
            </a:extLst>
          </p:cNvPr>
          <p:cNvSpPr txBox="1"/>
          <p:nvPr/>
        </p:nvSpPr>
        <p:spPr>
          <a:xfrm>
            <a:off x="5625493" y="2530549"/>
            <a:ext cx="5274736" cy="1797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一些微内核实例的不足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Minix 3 -&gt;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传统、跟不上现在的要求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Redox -&gt;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无故障恢复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Theseus -&gt;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无法制止恶意的用户程序</a:t>
            </a:r>
            <a:endParaRPr lang="en-US" altLang="zh-CN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BD158E6-6531-4DE9-B882-1D14D4304D9E}"/>
              </a:ext>
            </a:extLst>
          </p:cNvPr>
          <p:cNvSpPr txBox="1"/>
          <p:nvPr/>
        </p:nvSpPr>
        <p:spPr>
          <a:xfrm>
            <a:off x="307295" y="6051508"/>
            <a:ext cx="11562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参考文献：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Rustpi: A Rust-powered Reliable Micro-kernel Operating System, Yuanzhi Liang, Lei Wang, Siran Li, Bo Jiang School of Computer Science and Engineering, Beihang University.</a:t>
            </a:r>
            <a:endParaRPr lang="zh-CN" altLang="en-US"/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4C940530-8D4F-4C63-8EC5-8C2D8D3C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3A93AA"/>
              </a:clrFrom>
              <a:clrTo>
                <a:srgbClr val="3A93A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0743" y="2097314"/>
            <a:ext cx="1719943" cy="476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BD2BDDD3-7E36-4E50-AB80-5CDCC7C946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21" b="29476"/>
          <a:stretch/>
        </p:blipFill>
        <p:spPr>
          <a:xfrm>
            <a:off x="10469636" y="249913"/>
            <a:ext cx="1543050" cy="6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9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4189</TotalTime>
  <Words>1644</Words>
  <Application>Microsoft Office PowerPoint</Application>
  <PresentationFormat>宽屏</PresentationFormat>
  <Paragraphs>290</Paragraphs>
  <Slides>32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等线 Light</vt:lpstr>
      <vt:lpstr>楷体</vt:lpstr>
      <vt:lpstr>Arial</vt:lpstr>
      <vt:lpstr>Consolas</vt:lpstr>
      <vt:lpstr>Times New Roman</vt:lpstr>
      <vt:lpstr>Wingdings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HuangRuixuan</dc:creator>
  <cp:lastModifiedBy>HuangRuixuan</cp:lastModifiedBy>
  <cp:revision>45</cp:revision>
  <dcterms:created xsi:type="dcterms:W3CDTF">2022-05-20T00:59:13Z</dcterms:created>
  <dcterms:modified xsi:type="dcterms:W3CDTF">2022-07-02T16:20:53Z</dcterms:modified>
</cp:coreProperties>
</file>